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26"/>
  </p:notesMasterIdLst>
  <p:sldIdLst>
    <p:sldId id="256" r:id="rId2"/>
    <p:sldId id="257" r:id="rId3"/>
    <p:sldId id="272" r:id="rId4"/>
    <p:sldId id="270" r:id="rId5"/>
    <p:sldId id="273" r:id="rId6"/>
    <p:sldId id="271" r:id="rId7"/>
    <p:sldId id="258" r:id="rId8"/>
    <p:sldId id="259" r:id="rId9"/>
    <p:sldId id="261" r:id="rId10"/>
    <p:sldId id="263" r:id="rId11"/>
    <p:sldId id="274" r:id="rId12"/>
    <p:sldId id="260" r:id="rId13"/>
    <p:sldId id="262" r:id="rId14"/>
    <p:sldId id="264" r:id="rId15"/>
    <p:sldId id="265" r:id="rId16"/>
    <p:sldId id="267" r:id="rId17"/>
    <p:sldId id="266" r:id="rId18"/>
    <p:sldId id="268" r:id="rId19"/>
    <p:sldId id="277" r:id="rId20"/>
    <p:sldId id="278" r:id="rId21"/>
    <p:sldId id="279" r:id="rId22"/>
    <p:sldId id="275" r:id="rId23"/>
    <p:sldId id="280"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snapToGrid="0">
      <p:cViewPr varScale="1">
        <p:scale>
          <a:sx n="68" d="100"/>
          <a:sy n="68"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4EC87-B3E7-47AE-98FD-FE3CA99B834F}" type="datetimeFigureOut">
              <a:rPr lang="fr-FR" smtClean="0"/>
              <a:t>16/12/2019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E5CD5-5F09-4B4D-9A02-4A3AB10D0B43}" type="slidenum">
              <a:rPr lang="fr-FR" smtClean="0"/>
              <a:t>‹N°›</a:t>
            </a:fld>
            <a:endParaRPr lang="fr-FR"/>
          </a:p>
        </p:txBody>
      </p:sp>
    </p:spTree>
    <p:extLst>
      <p:ext uri="{BB962C8B-B14F-4D97-AF65-F5344CB8AC3E}">
        <p14:creationId xmlns:p14="http://schemas.microsoft.com/office/powerpoint/2010/main" val="1792818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0E5CD5-5F09-4B4D-9A02-4A3AB10D0B43}" type="slidenum">
              <a:rPr lang="fr-FR" smtClean="0"/>
              <a:t>8</a:t>
            </a:fld>
            <a:endParaRPr lang="fr-FR"/>
          </a:p>
        </p:txBody>
      </p:sp>
    </p:spTree>
    <p:extLst>
      <p:ext uri="{BB962C8B-B14F-4D97-AF65-F5344CB8AC3E}">
        <p14:creationId xmlns:p14="http://schemas.microsoft.com/office/powerpoint/2010/main" val="255922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0E5CD5-5F09-4B4D-9A02-4A3AB10D0B43}" type="slidenum">
              <a:rPr lang="fr-FR" smtClean="0"/>
              <a:t>14</a:t>
            </a:fld>
            <a:endParaRPr lang="fr-FR"/>
          </a:p>
        </p:txBody>
      </p:sp>
    </p:spTree>
    <p:extLst>
      <p:ext uri="{BB962C8B-B14F-4D97-AF65-F5344CB8AC3E}">
        <p14:creationId xmlns:p14="http://schemas.microsoft.com/office/powerpoint/2010/main" val="380366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0E5CD5-5F09-4B4D-9A02-4A3AB10D0B43}" type="slidenum">
              <a:rPr lang="fr-FR" smtClean="0"/>
              <a:t>22</a:t>
            </a:fld>
            <a:endParaRPr lang="fr-FR"/>
          </a:p>
        </p:txBody>
      </p:sp>
    </p:spTree>
    <p:extLst>
      <p:ext uri="{BB962C8B-B14F-4D97-AF65-F5344CB8AC3E}">
        <p14:creationId xmlns:p14="http://schemas.microsoft.com/office/powerpoint/2010/main" val="589469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5D2ADB43-1734-4C2E-98FD-66F51FDB3519}" type="datetimeFigureOut">
              <a:rPr lang="fr-FR" smtClean="0"/>
              <a:t>16/12/2019</a:t>
            </a:fld>
            <a:endParaRPr lang="fr-FR"/>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fr-F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EA9BD04-EEBE-4071-A768-5ACA7D6424FE}" type="slidenum">
              <a:rPr lang="fr-FR" smtClean="0"/>
              <a:t>‹N°›</a:t>
            </a:fld>
            <a:endParaRPr lang="fr-FR"/>
          </a:p>
        </p:txBody>
      </p:sp>
    </p:spTree>
    <p:extLst>
      <p:ext uri="{BB962C8B-B14F-4D97-AF65-F5344CB8AC3E}">
        <p14:creationId xmlns:p14="http://schemas.microsoft.com/office/powerpoint/2010/main" val="2362488925"/>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D2ADB43-1734-4C2E-98FD-66F51FDB3519}" type="datetimeFigureOut">
              <a:rPr lang="fr-FR" smtClean="0"/>
              <a:t>16/12/2019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A9BD04-EEBE-4071-A768-5ACA7D6424FE}" type="slidenum">
              <a:rPr lang="fr-FR" smtClean="0"/>
              <a:t>‹N°›</a:t>
            </a:fld>
            <a:endParaRPr lang="fr-FR"/>
          </a:p>
        </p:txBody>
      </p:sp>
    </p:spTree>
    <p:extLst>
      <p:ext uri="{BB962C8B-B14F-4D97-AF65-F5344CB8AC3E}">
        <p14:creationId xmlns:p14="http://schemas.microsoft.com/office/powerpoint/2010/main" val="2925040903"/>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D2ADB43-1734-4C2E-98FD-66F51FDB3519}" type="datetimeFigureOut">
              <a:rPr lang="fr-FR" smtClean="0"/>
              <a:t>16/12/2019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A9BD04-EEBE-4071-A768-5ACA7D6424FE}" type="slidenum">
              <a:rPr lang="fr-FR" smtClean="0"/>
              <a:t>‹N°›</a:t>
            </a:fld>
            <a:endParaRPr lang="fr-FR"/>
          </a:p>
        </p:txBody>
      </p:sp>
    </p:spTree>
    <p:extLst>
      <p:ext uri="{BB962C8B-B14F-4D97-AF65-F5344CB8AC3E}">
        <p14:creationId xmlns:p14="http://schemas.microsoft.com/office/powerpoint/2010/main" val="193120425"/>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D2ADB43-1734-4C2E-98FD-66F51FDB3519}" type="datetimeFigureOut">
              <a:rPr lang="fr-FR" smtClean="0"/>
              <a:t>16/12/2019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A9BD04-EEBE-4071-A768-5ACA7D6424FE}" type="slidenum">
              <a:rPr lang="fr-FR" smtClean="0"/>
              <a:t>‹N°›</a:t>
            </a:fld>
            <a:endParaRPr lang="fr-FR"/>
          </a:p>
        </p:txBody>
      </p:sp>
    </p:spTree>
    <p:extLst>
      <p:ext uri="{BB962C8B-B14F-4D97-AF65-F5344CB8AC3E}">
        <p14:creationId xmlns:p14="http://schemas.microsoft.com/office/powerpoint/2010/main" val="3820112181"/>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5D2ADB43-1734-4C2E-98FD-66F51FDB3519}" type="datetimeFigureOut">
              <a:rPr lang="fr-FR" smtClean="0"/>
              <a:t>16/12/2019</a:t>
            </a:fld>
            <a:endParaRPr lang="fr-FR"/>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fr-FR"/>
          </a:p>
        </p:txBody>
      </p:sp>
      <p:sp>
        <p:nvSpPr>
          <p:cNvPr id="6" name="Slide Number Placeholder 5"/>
          <p:cNvSpPr>
            <a:spLocks noGrp="1"/>
          </p:cNvSpPr>
          <p:nvPr>
            <p:ph type="sldNum" sz="quarter" idx="12"/>
          </p:nvPr>
        </p:nvSpPr>
        <p:spPr>
          <a:xfrm>
            <a:off x="8604504" y="5212080"/>
            <a:ext cx="2112264" cy="228600"/>
          </a:xfrm>
        </p:spPr>
        <p:txBody>
          <a:bodyPr/>
          <a:lstStyle/>
          <a:p>
            <a:fld id="{7EA9BD04-EEBE-4071-A768-5ACA7D6424FE}" type="slidenum">
              <a:rPr lang="fr-FR" smtClean="0"/>
              <a:t>‹N°›</a:t>
            </a:fld>
            <a:endParaRPr lang="fr-FR"/>
          </a:p>
        </p:txBody>
      </p:sp>
    </p:spTree>
    <p:extLst>
      <p:ext uri="{BB962C8B-B14F-4D97-AF65-F5344CB8AC3E}">
        <p14:creationId xmlns:p14="http://schemas.microsoft.com/office/powerpoint/2010/main" val="3414244892"/>
      </p:ext>
    </p:extLst>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D2ADB43-1734-4C2E-98FD-66F51FDB3519}" type="datetimeFigureOut">
              <a:rPr lang="fr-FR" smtClean="0"/>
              <a:t>16/12/2019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EA9BD04-EEBE-4071-A768-5ACA7D6424FE}" type="slidenum">
              <a:rPr lang="fr-FR" smtClean="0"/>
              <a:t>‹N°›</a:t>
            </a:fld>
            <a:endParaRPr lang="fr-FR"/>
          </a:p>
        </p:txBody>
      </p:sp>
    </p:spTree>
    <p:extLst>
      <p:ext uri="{BB962C8B-B14F-4D97-AF65-F5344CB8AC3E}">
        <p14:creationId xmlns:p14="http://schemas.microsoft.com/office/powerpoint/2010/main" val="260136976"/>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D2ADB43-1734-4C2E-98FD-66F51FDB3519}" type="datetimeFigureOut">
              <a:rPr lang="fr-FR" smtClean="0"/>
              <a:t>16/12/2019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EA9BD04-EEBE-4071-A768-5ACA7D6424FE}" type="slidenum">
              <a:rPr lang="fr-FR" smtClean="0"/>
              <a:t>‹N°›</a:t>
            </a:fld>
            <a:endParaRPr lang="fr-FR"/>
          </a:p>
        </p:txBody>
      </p:sp>
    </p:spTree>
    <p:extLst>
      <p:ext uri="{BB962C8B-B14F-4D97-AF65-F5344CB8AC3E}">
        <p14:creationId xmlns:p14="http://schemas.microsoft.com/office/powerpoint/2010/main" val="3781786687"/>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D2ADB43-1734-4C2E-98FD-66F51FDB3519}" type="datetimeFigureOut">
              <a:rPr lang="fr-FR" smtClean="0"/>
              <a:t>16/12/2019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EA9BD04-EEBE-4071-A768-5ACA7D6424FE}" type="slidenum">
              <a:rPr lang="fr-FR" smtClean="0"/>
              <a:t>‹N°›</a:t>
            </a:fld>
            <a:endParaRPr lang="fr-FR"/>
          </a:p>
        </p:txBody>
      </p:sp>
    </p:spTree>
    <p:extLst>
      <p:ext uri="{BB962C8B-B14F-4D97-AF65-F5344CB8AC3E}">
        <p14:creationId xmlns:p14="http://schemas.microsoft.com/office/powerpoint/2010/main" val="1021633870"/>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ADB43-1734-4C2E-98FD-66F51FDB3519}" type="datetimeFigureOut">
              <a:rPr lang="fr-FR" smtClean="0"/>
              <a:t>16/12/2019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EA9BD04-EEBE-4071-A768-5ACA7D6424FE}" type="slidenum">
              <a:rPr lang="fr-FR" smtClean="0"/>
              <a:t>‹N°›</a:t>
            </a:fld>
            <a:endParaRPr lang="fr-FR"/>
          </a:p>
        </p:txBody>
      </p:sp>
    </p:spTree>
    <p:extLst>
      <p:ext uri="{BB962C8B-B14F-4D97-AF65-F5344CB8AC3E}">
        <p14:creationId xmlns:p14="http://schemas.microsoft.com/office/powerpoint/2010/main" val="3037312074"/>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fr-FR"/>
              <a:t>Modifiez le style du titre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5D2ADB43-1734-4C2E-98FD-66F51FDB3519}" type="datetimeFigureOut">
              <a:rPr lang="fr-FR" smtClean="0"/>
              <a:t>16/12/2019</a:t>
            </a:fld>
            <a:endParaRPr lang="fr-FR"/>
          </a:p>
        </p:txBody>
      </p:sp>
      <p:sp>
        <p:nvSpPr>
          <p:cNvPr id="9" name="Footer Placeholder 8"/>
          <p:cNvSpPr>
            <a:spLocks noGrp="1"/>
          </p:cNvSpPr>
          <p:nvPr>
            <p:ph type="ftr" sz="quarter" idx="11"/>
          </p:nvPr>
        </p:nvSpPr>
        <p:spPr/>
        <p:txBody>
          <a:bodyPr/>
          <a:lstStyle>
            <a:lvl1pPr algn="r">
              <a:defRPr/>
            </a:lvl1pPr>
          </a:lstStyle>
          <a:p>
            <a:endParaRPr lang="fr-FR"/>
          </a:p>
        </p:txBody>
      </p:sp>
      <p:sp>
        <p:nvSpPr>
          <p:cNvPr id="11" name="Slide Number Placeholder 10"/>
          <p:cNvSpPr>
            <a:spLocks noGrp="1"/>
          </p:cNvSpPr>
          <p:nvPr>
            <p:ph type="sldNum" sz="quarter" idx="12"/>
          </p:nvPr>
        </p:nvSpPr>
        <p:spPr>
          <a:xfrm>
            <a:off x="10396728" y="6227064"/>
            <a:ext cx="1463040" cy="256032"/>
          </a:xfrm>
        </p:spPr>
        <p:txBody>
          <a:bodyPr/>
          <a:lstStyle/>
          <a:p>
            <a:fld id="{7EA9BD04-EEBE-4071-A768-5ACA7D6424FE}" type="slidenum">
              <a:rPr lang="fr-FR" smtClean="0"/>
              <a:t>‹N°›</a:t>
            </a:fld>
            <a:endParaRPr lang="fr-FR"/>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8139527"/>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fr-FR"/>
              <a:t>Modifiez le style du titre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5D2ADB43-1734-4C2E-98FD-66F51FDB3519}" type="datetimeFigureOut">
              <a:rPr lang="fr-FR" smtClean="0"/>
              <a:t>16/12/2019</a:t>
            </a:fld>
            <a:endParaRPr lang="fr-F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fr-FR"/>
          </a:p>
        </p:txBody>
      </p:sp>
      <p:sp>
        <p:nvSpPr>
          <p:cNvPr id="7" name="Slide Number Placeholder 6"/>
          <p:cNvSpPr>
            <a:spLocks noGrp="1"/>
          </p:cNvSpPr>
          <p:nvPr>
            <p:ph type="sldNum" sz="quarter" idx="12"/>
          </p:nvPr>
        </p:nvSpPr>
        <p:spPr>
          <a:xfrm>
            <a:off x="10396728" y="6227064"/>
            <a:ext cx="1463040" cy="256032"/>
          </a:xfrm>
        </p:spPr>
        <p:txBody>
          <a:bodyPr/>
          <a:lstStyle/>
          <a:p>
            <a:fld id="{7EA9BD04-EEBE-4071-A768-5ACA7D6424FE}" type="slidenum">
              <a:rPr lang="fr-FR" smtClean="0"/>
              <a:t>‹N°›</a:t>
            </a:fld>
            <a:endParaRPr lang="fr-FR"/>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8319316"/>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5D2ADB43-1734-4C2E-98FD-66F51FDB3519}" type="datetimeFigureOut">
              <a:rPr lang="fr-FR" smtClean="0"/>
              <a:t>16/12/2019</a:t>
            </a:fld>
            <a:endParaRPr lang="fr-FR"/>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fr-FR"/>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EA9BD04-EEBE-4071-A768-5ACA7D6424FE}" type="slidenum">
              <a:rPr lang="fr-FR" smtClean="0"/>
              <a:t>‹N°›</a:t>
            </a:fld>
            <a:endParaRPr lang="fr-FR"/>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69090645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spd="slow">
    <p:wipe dir="d"/>
  </p:transition>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FD98DE-B073-4C55-BB2F-3D2D61DB746D}"/>
              </a:ext>
            </a:extLst>
          </p:cNvPr>
          <p:cNvSpPr>
            <a:spLocks noGrp="1"/>
          </p:cNvSpPr>
          <p:nvPr>
            <p:ph type="ctrTitle"/>
          </p:nvPr>
        </p:nvSpPr>
        <p:spPr>
          <a:xfrm>
            <a:off x="0" y="239151"/>
            <a:ext cx="12192000" cy="5857240"/>
          </a:xfrm>
        </p:spPr>
        <p:txBody>
          <a:bodyPr>
            <a:normAutofit fontScale="90000"/>
          </a:bodyPr>
          <a:lstStyle/>
          <a:p>
            <a:pPr algn="ctr"/>
            <a:br>
              <a:rPr lang="fr-FR" dirty="0"/>
            </a:br>
            <a:br>
              <a:rPr lang="fr-FR" dirty="0"/>
            </a:br>
            <a:r>
              <a:rPr lang="fr-FR" dirty="0"/>
              <a:t>Classe découverte </a:t>
            </a:r>
            <a:br>
              <a:rPr lang="fr-FR" dirty="0"/>
            </a:br>
            <a:r>
              <a:rPr lang="fr-FR" dirty="0"/>
              <a:t>à Nantes</a:t>
            </a:r>
            <a:br>
              <a:rPr lang="fr-FR" dirty="0"/>
            </a:br>
            <a:r>
              <a:rPr lang="fr-FR" sz="3200" dirty="0"/>
              <a:t>4 classes </a:t>
            </a:r>
            <a:br>
              <a:rPr lang="fr-FR" sz="3600" dirty="0"/>
            </a:br>
            <a:r>
              <a:rPr lang="fr-FR" sz="3600" dirty="0"/>
              <a:t>de l’école Allanic L’Hermitage</a:t>
            </a:r>
            <a:br>
              <a:rPr lang="fr-FR" sz="3600" dirty="0"/>
            </a:br>
            <a:br>
              <a:rPr lang="fr-FR" sz="3600" dirty="0"/>
            </a:br>
            <a:r>
              <a:rPr lang="fr-FR" sz="3600" dirty="0"/>
              <a:t>Séjour de 3 jours / 2 nuits en Juin 2020</a:t>
            </a:r>
            <a:br>
              <a:rPr lang="fr-FR" sz="3600" dirty="0"/>
            </a:br>
            <a:br>
              <a:rPr lang="fr-FR" sz="3600" dirty="0"/>
            </a:br>
            <a:endParaRPr lang="fr-FR" sz="3600" dirty="0"/>
          </a:p>
        </p:txBody>
      </p:sp>
      <p:pic>
        <p:nvPicPr>
          <p:cNvPr id="4" name="06-Irish-Mandala">
            <a:hlinkClick r:id="" action="ppaction://media"/>
            <a:extLst>
              <a:ext uri="{FF2B5EF4-FFF2-40B4-BE49-F238E27FC236}">
                <a16:creationId xmlns:a16="http://schemas.microsoft.com/office/drawing/2014/main" id="{242DD5E3-72D5-4CC1-8B8B-4E334818C4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21603331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1"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3B3A49-EE26-4824-BF78-5B78A7F1C737}"/>
              </a:ext>
            </a:extLst>
          </p:cNvPr>
          <p:cNvSpPr>
            <a:spLocks noGrp="1"/>
          </p:cNvSpPr>
          <p:nvPr>
            <p:ph type="title"/>
          </p:nvPr>
        </p:nvSpPr>
        <p:spPr>
          <a:xfrm>
            <a:off x="662713" y="495300"/>
            <a:ext cx="6511810" cy="1237956"/>
          </a:xfrm>
        </p:spPr>
        <p:txBody>
          <a:bodyPr>
            <a:normAutofit/>
          </a:bodyPr>
          <a:lstStyle/>
          <a:p>
            <a:r>
              <a:rPr lang="fr-FR" sz="4000" b="1" u="sng" dirty="0"/>
              <a:t>Les Temps Modernes</a:t>
            </a:r>
            <a:br>
              <a:rPr lang="fr-FR" sz="4000" b="1" u="sng" dirty="0"/>
            </a:br>
            <a:r>
              <a:rPr lang="fr-FR" sz="4000" b="1" u="sng" dirty="0"/>
              <a:t>Musée de l’imprimerie</a:t>
            </a:r>
          </a:p>
        </p:txBody>
      </p:sp>
      <p:pic>
        <p:nvPicPr>
          <p:cNvPr id="6146" name="Picture 2" descr="Résultat de recherche d'images pour &quot;nantes musée imprimerie&quot;">
            <a:extLst>
              <a:ext uri="{FF2B5EF4-FFF2-40B4-BE49-F238E27FC236}">
                <a16:creationId xmlns:a16="http://schemas.microsoft.com/office/drawing/2014/main" id="{3B91273F-9227-4549-AAEF-AB1F47189B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1008" y="1941341"/>
            <a:ext cx="4650988" cy="2476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ésultat de recherche d'images pour &quot;nantes musée imprimerie atelier&quot;">
            <a:extLst>
              <a:ext uri="{FF2B5EF4-FFF2-40B4-BE49-F238E27FC236}">
                <a16:creationId xmlns:a16="http://schemas.microsoft.com/office/drawing/2014/main" id="{2903D9E5-A26F-447D-A24A-0E5B80A21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431" y="558605"/>
            <a:ext cx="4249943" cy="318335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615E0641-752C-47D7-B591-8D146EC3C189}"/>
              </a:ext>
            </a:extLst>
          </p:cNvPr>
          <p:cNvSpPr txBox="1"/>
          <p:nvPr/>
        </p:nvSpPr>
        <p:spPr>
          <a:xfrm>
            <a:off x="1384088" y="4625926"/>
            <a:ext cx="9423823" cy="1077218"/>
          </a:xfrm>
          <a:prstGeom prst="rect">
            <a:avLst/>
          </a:prstGeom>
          <a:noFill/>
        </p:spPr>
        <p:txBody>
          <a:bodyPr wrap="square" rtlCol="0">
            <a:spAutoFit/>
          </a:bodyPr>
          <a:lstStyle/>
          <a:p>
            <a:r>
              <a:rPr lang="fr-FR" sz="3200" dirty="0"/>
              <a:t>Visite guidée du musée sur la découverte des différentes techniques de composition et des modes d’impression.</a:t>
            </a:r>
          </a:p>
        </p:txBody>
      </p:sp>
    </p:spTree>
    <p:extLst>
      <p:ext uri="{BB962C8B-B14F-4D97-AF65-F5344CB8AC3E}">
        <p14:creationId xmlns:p14="http://schemas.microsoft.com/office/powerpoint/2010/main" val="3374209596"/>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CC31464-C195-4DF0-8AEC-9FDCC24F49B7}"/>
              </a:ext>
            </a:extLst>
          </p:cNvPr>
          <p:cNvSpPr>
            <a:spLocks noGrp="1"/>
          </p:cNvSpPr>
          <p:nvPr>
            <p:ph idx="1"/>
          </p:nvPr>
        </p:nvSpPr>
        <p:spPr>
          <a:xfrm>
            <a:off x="4979964" y="2152356"/>
            <a:ext cx="6145236" cy="2926081"/>
          </a:xfrm>
        </p:spPr>
        <p:txBody>
          <a:bodyPr>
            <a:normAutofit/>
          </a:bodyPr>
          <a:lstStyle/>
          <a:p>
            <a:r>
              <a:rPr lang="fr-FR" sz="3200" dirty="0"/>
              <a:t>Parcours ludique à la rencontre d’œuvres d’art contemporaine (anneaux de Buren, arbre à Basket, le mètre ruban…). </a:t>
            </a:r>
          </a:p>
          <a:p>
            <a:endParaRPr lang="fr-FR" sz="3200" dirty="0"/>
          </a:p>
        </p:txBody>
      </p:sp>
      <p:sp>
        <p:nvSpPr>
          <p:cNvPr id="4" name="Titre 1">
            <a:extLst>
              <a:ext uri="{FF2B5EF4-FFF2-40B4-BE49-F238E27FC236}">
                <a16:creationId xmlns:a16="http://schemas.microsoft.com/office/drawing/2014/main" id="{55B30432-B00C-4164-AE5E-7BF8316C2338}"/>
              </a:ext>
            </a:extLst>
          </p:cNvPr>
          <p:cNvSpPr>
            <a:spLocks noGrp="1"/>
          </p:cNvSpPr>
          <p:nvPr>
            <p:ph type="title"/>
          </p:nvPr>
        </p:nvSpPr>
        <p:spPr>
          <a:xfrm>
            <a:off x="1066800" y="642938"/>
            <a:ext cx="10058400" cy="1371600"/>
          </a:xfrm>
        </p:spPr>
        <p:txBody>
          <a:bodyPr>
            <a:normAutofit/>
          </a:bodyPr>
          <a:lstStyle/>
          <a:p>
            <a:r>
              <a:rPr lang="fr-FR" sz="4000" b="1" u="sng" dirty="0"/>
              <a:t>Epoque contemporaines</a:t>
            </a:r>
            <a:br>
              <a:rPr lang="fr-FR" sz="4000" b="1" u="sng" dirty="0"/>
            </a:br>
            <a:r>
              <a:rPr lang="fr-FR" sz="4000" b="1" u="sng" dirty="0"/>
              <a:t>A la rencontre de l’Art</a:t>
            </a:r>
          </a:p>
        </p:txBody>
      </p:sp>
      <p:pic>
        <p:nvPicPr>
          <p:cNvPr id="1028" name="Picture 4" descr="Résultat de recherche d'images pour &quot;anneaux buren&quot;">
            <a:extLst>
              <a:ext uri="{FF2B5EF4-FFF2-40B4-BE49-F238E27FC236}">
                <a16:creationId xmlns:a16="http://schemas.microsoft.com/office/drawing/2014/main" id="{3A8FB848-8502-43C7-B777-DD8573048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55" y="2014538"/>
            <a:ext cx="26765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arbre à basket&quot;">
            <a:extLst>
              <a:ext uri="{FF2B5EF4-FFF2-40B4-BE49-F238E27FC236}">
                <a16:creationId xmlns:a16="http://schemas.microsoft.com/office/drawing/2014/main" id="{4F185852-2807-4638-9092-509302A82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218" y="429196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88128"/>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4A88C5-0818-4B09-A231-93AE2BD625CE}"/>
              </a:ext>
            </a:extLst>
          </p:cNvPr>
          <p:cNvSpPr>
            <a:spLocks noGrp="1"/>
          </p:cNvSpPr>
          <p:nvPr>
            <p:ph type="title"/>
          </p:nvPr>
        </p:nvSpPr>
        <p:spPr>
          <a:xfrm>
            <a:off x="857127" y="982934"/>
            <a:ext cx="7608277" cy="717301"/>
          </a:xfrm>
        </p:spPr>
        <p:txBody>
          <a:bodyPr>
            <a:noAutofit/>
          </a:bodyPr>
          <a:lstStyle/>
          <a:p>
            <a:r>
              <a:rPr lang="fr-FR" sz="4000" b="1" u="sng" dirty="0" err="1"/>
              <a:t>Trentemoult</a:t>
            </a:r>
            <a:r>
              <a:rPr lang="fr-FR" sz="4000" b="1" u="sng" dirty="0"/>
              <a:t>, le long de la Loire</a:t>
            </a:r>
          </a:p>
        </p:txBody>
      </p:sp>
      <p:pic>
        <p:nvPicPr>
          <p:cNvPr id="3074" name="Picture 2" descr="Résultat de recherche d'images pour &quot;nantes trentemoult&quot;">
            <a:extLst>
              <a:ext uri="{FF2B5EF4-FFF2-40B4-BE49-F238E27FC236}">
                <a16:creationId xmlns:a16="http://schemas.microsoft.com/office/drawing/2014/main" id="{94573527-E14B-439A-A1AC-BC09B28D76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9376" y="1924531"/>
            <a:ext cx="3955875" cy="26229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ésultat de recherche d'images pour &quot;nantes trentemoult&quot;">
            <a:extLst>
              <a:ext uri="{FF2B5EF4-FFF2-40B4-BE49-F238E27FC236}">
                <a16:creationId xmlns:a16="http://schemas.microsoft.com/office/drawing/2014/main" id="{975FEB34-4287-405F-8C1B-4715C7037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434" y="1651398"/>
            <a:ext cx="2764587" cy="403889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6919BE2-4C9D-4933-9399-79917ED95F3D}"/>
              </a:ext>
            </a:extLst>
          </p:cNvPr>
          <p:cNvSpPr txBox="1"/>
          <p:nvPr/>
        </p:nvSpPr>
        <p:spPr>
          <a:xfrm>
            <a:off x="1066800" y="4498611"/>
            <a:ext cx="8119403" cy="1569660"/>
          </a:xfrm>
          <a:prstGeom prst="rect">
            <a:avLst/>
          </a:prstGeom>
          <a:noFill/>
        </p:spPr>
        <p:txBody>
          <a:bodyPr wrap="square" rtlCol="0">
            <a:spAutoFit/>
          </a:bodyPr>
          <a:lstStyle/>
          <a:p>
            <a:r>
              <a:rPr lang="fr-FR" sz="3200" dirty="0"/>
              <a:t>Découverte ludique de cet ancien village de pêcheur : l’architecture des maisons, la vie des pêcheurs et l’histoire des crues…</a:t>
            </a:r>
          </a:p>
        </p:txBody>
      </p:sp>
      <p:sp>
        <p:nvSpPr>
          <p:cNvPr id="6" name="ZoneTexte 5">
            <a:extLst>
              <a:ext uri="{FF2B5EF4-FFF2-40B4-BE49-F238E27FC236}">
                <a16:creationId xmlns:a16="http://schemas.microsoft.com/office/drawing/2014/main" id="{C8891315-0988-48DF-9765-026232096557}"/>
              </a:ext>
            </a:extLst>
          </p:cNvPr>
          <p:cNvSpPr txBox="1"/>
          <p:nvPr/>
        </p:nvSpPr>
        <p:spPr>
          <a:xfrm>
            <a:off x="436097" y="459714"/>
            <a:ext cx="11214924" cy="523220"/>
          </a:xfrm>
          <a:prstGeom prst="rect">
            <a:avLst/>
          </a:prstGeom>
          <a:noFill/>
        </p:spPr>
        <p:txBody>
          <a:bodyPr wrap="square" rtlCol="0">
            <a:spAutoFit/>
          </a:bodyPr>
          <a:lstStyle/>
          <a:p>
            <a:r>
              <a:rPr lang="fr-FR" sz="2800" dirty="0"/>
              <a:t>Et selon le projet de chaque classe, il pourra y avoir une des visites suivantes:</a:t>
            </a:r>
          </a:p>
        </p:txBody>
      </p:sp>
    </p:spTree>
    <p:extLst>
      <p:ext uri="{BB962C8B-B14F-4D97-AF65-F5344CB8AC3E}">
        <p14:creationId xmlns:p14="http://schemas.microsoft.com/office/powerpoint/2010/main" val="1006509847"/>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4FF4C-657F-40E6-A443-1803F09C2D90}"/>
              </a:ext>
            </a:extLst>
          </p:cNvPr>
          <p:cNvSpPr>
            <a:spLocks noGrp="1"/>
          </p:cNvSpPr>
          <p:nvPr>
            <p:ph type="title"/>
          </p:nvPr>
        </p:nvSpPr>
        <p:spPr/>
        <p:txBody>
          <a:bodyPr>
            <a:normAutofit/>
          </a:bodyPr>
          <a:lstStyle/>
          <a:p>
            <a:r>
              <a:rPr lang="fr-FR" sz="4000" b="1" u="sng" dirty="0"/>
              <a:t>Musée Jules Verne</a:t>
            </a:r>
          </a:p>
        </p:txBody>
      </p:sp>
      <p:pic>
        <p:nvPicPr>
          <p:cNvPr id="5122" name="Picture 2" descr="Résultat de recherche d'images pour &quot;nantes musée jules verne&quot;">
            <a:extLst>
              <a:ext uri="{FF2B5EF4-FFF2-40B4-BE49-F238E27FC236}">
                <a16:creationId xmlns:a16="http://schemas.microsoft.com/office/drawing/2014/main" id="{DAFE63F4-ECFA-42DD-9951-5792F7175E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0" y="1582779"/>
            <a:ext cx="5582759" cy="21710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ésultat de recherche d'images pour &quot;nantes musée jules verne&quot;">
            <a:extLst>
              <a:ext uri="{FF2B5EF4-FFF2-40B4-BE49-F238E27FC236}">
                <a16:creationId xmlns:a16="http://schemas.microsoft.com/office/drawing/2014/main" id="{75DAEE32-D44D-4BE4-952F-84354C177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655" y="1398170"/>
            <a:ext cx="3842822" cy="287840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9770398B-7047-4F68-87E5-6E17154AF929}"/>
              </a:ext>
            </a:extLst>
          </p:cNvPr>
          <p:cNvSpPr txBox="1"/>
          <p:nvPr/>
        </p:nvSpPr>
        <p:spPr>
          <a:xfrm>
            <a:off x="646110" y="4153303"/>
            <a:ext cx="7849772" cy="2062103"/>
          </a:xfrm>
          <a:prstGeom prst="rect">
            <a:avLst/>
          </a:prstGeom>
          <a:noFill/>
        </p:spPr>
        <p:txBody>
          <a:bodyPr wrap="square" rtlCol="0">
            <a:spAutoFit/>
          </a:bodyPr>
          <a:lstStyle/>
          <a:p>
            <a:r>
              <a:rPr lang="fr-FR" sz="3200" dirty="0"/>
              <a:t>Ce musée propose un Voyage au centre de l’écriture vernienne afin d’offrir des clés d’accès à l’œuvre de Jules Verne en faisant mieux comprendre son contexte et son actualité</a:t>
            </a:r>
          </a:p>
        </p:txBody>
      </p:sp>
    </p:spTree>
    <p:extLst>
      <p:ext uri="{BB962C8B-B14F-4D97-AF65-F5344CB8AC3E}">
        <p14:creationId xmlns:p14="http://schemas.microsoft.com/office/powerpoint/2010/main" val="4028074831"/>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314006-A3B4-4145-AA62-057A3D25CDDC}"/>
              </a:ext>
            </a:extLst>
          </p:cNvPr>
          <p:cNvSpPr>
            <a:spLocks noGrp="1"/>
          </p:cNvSpPr>
          <p:nvPr>
            <p:ph type="title"/>
          </p:nvPr>
        </p:nvSpPr>
        <p:spPr/>
        <p:txBody>
          <a:bodyPr>
            <a:normAutofit/>
          </a:bodyPr>
          <a:lstStyle/>
          <a:p>
            <a:r>
              <a:rPr lang="fr-FR" sz="4000" b="1" u="sng" dirty="0"/>
              <a:t>Machines de l’île </a:t>
            </a:r>
          </a:p>
        </p:txBody>
      </p:sp>
      <p:pic>
        <p:nvPicPr>
          <p:cNvPr id="7170" name="Picture 2" descr="Résultat de recherche d'images pour &quot;nantes machines de l'ile&quot;">
            <a:extLst>
              <a:ext uri="{FF2B5EF4-FFF2-40B4-BE49-F238E27FC236}">
                <a16:creationId xmlns:a16="http://schemas.microsoft.com/office/drawing/2014/main" id="{4DA7CBFC-D5F6-4EFE-A55F-2DF00F8BC06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3638" y="1754584"/>
            <a:ext cx="5586458" cy="330978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4F4EB73A-C98D-474F-9713-55180B240661}"/>
              </a:ext>
            </a:extLst>
          </p:cNvPr>
          <p:cNvSpPr txBox="1"/>
          <p:nvPr/>
        </p:nvSpPr>
        <p:spPr>
          <a:xfrm>
            <a:off x="6030096" y="1491175"/>
            <a:ext cx="6148093" cy="4801314"/>
          </a:xfrm>
          <a:prstGeom prst="rect">
            <a:avLst/>
          </a:prstGeom>
          <a:noFill/>
        </p:spPr>
        <p:txBody>
          <a:bodyPr wrap="square" rtlCol="0">
            <a:spAutoFit/>
          </a:bodyPr>
          <a:lstStyle/>
          <a:p>
            <a:r>
              <a:rPr lang="fr-FR" sz="3200" dirty="0"/>
              <a:t>De curieuses machines sont venues peupler l’Île de Nantes.</a:t>
            </a:r>
          </a:p>
          <a:p>
            <a:r>
              <a:rPr lang="fr-FR" sz="3200" dirty="0"/>
              <a:t>Ce projet artistique se situe à la croisée des « mondes inventés » de Jules Verne, de l’univers mécanique de Léonard de Vinci et de l’histoire industrielle de Nantes, sur le site exceptionnel des anciens chantiers navals.</a:t>
            </a:r>
          </a:p>
          <a:p>
            <a:endParaRPr lang="fr-FR" dirty="0"/>
          </a:p>
        </p:txBody>
      </p:sp>
    </p:spTree>
    <p:extLst>
      <p:ext uri="{BB962C8B-B14F-4D97-AF65-F5344CB8AC3E}">
        <p14:creationId xmlns:p14="http://schemas.microsoft.com/office/powerpoint/2010/main" val="2249125699"/>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50767-48E6-4246-A077-B9B746752B74}"/>
              </a:ext>
            </a:extLst>
          </p:cNvPr>
          <p:cNvSpPr>
            <a:spLocks noGrp="1"/>
          </p:cNvSpPr>
          <p:nvPr>
            <p:ph type="title"/>
          </p:nvPr>
        </p:nvSpPr>
        <p:spPr>
          <a:xfrm>
            <a:off x="3253209" y="578988"/>
            <a:ext cx="5046730" cy="926255"/>
          </a:xfrm>
        </p:spPr>
        <p:txBody>
          <a:bodyPr>
            <a:normAutofit fontScale="90000"/>
          </a:bodyPr>
          <a:lstStyle/>
          <a:p>
            <a:r>
              <a:rPr lang="fr-FR" sz="4400" b="1" u="sng" dirty="0">
                <a:solidFill>
                  <a:srgbClr val="0070C0"/>
                </a:solidFill>
              </a:rPr>
              <a:t>Où dormirons nous?</a:t>
            </a:r>
            <a:br>
              <a:rPr lang="fr-FR" dirty="0"/>
            </a:br>
            <a:endParaRPr lang="fr-FR" dirty="0"/>
          </a:p>
        </p:txBody>
      </p:sp>
      <p:pic>
        <p:nvPicPr>
          <p:cNvPr id="4" name="Espace réservé du contenu 3">
            <a:extLst>
              <a:ext uri="{FF2B5EF4-FFF2-40B4-BE49-F238E27FC236}">
                <a16:creationId xmlns:a16="http://schemas.microsoft.com/office/drawing/2014/main" id="{E8E7FEB6-2AC0-416C-AFAE-9B9B6A891CDE}"/>
              </a:ext>
            </a:extLst>
          </p:cNvPr>
          <p:cNvPicPr>
            <a:picLocks noGrp="1" noChangeAspect="1"/>
          </p:cNvPicPr>
          <p:nvPr>
            <p:ph idx="1"/>
          </p:nvPr>
        </p:nvPicPr>
        <p:blipFill>
          <a:blip r:embed="rId2"/>
          <a:stretch>
            <a:fillRect/>
          </a:stretch>
        </p:blipFill>
        <p:spPr>
          <a:xfrm>
            <a:off x="783102" y="2681008"/>
            <a:ext cx="5410200" cy="3495675"/>
          </a:xfrm>
          <a:prstGeom prst="rect">
            <a:avLst/>
          </a:prstGeom>
        </p:spPr>
      </p:pic>
      <p:sp>
        <p:nvSpPr>
          <p:cNvPr id="3" name="ZoneTexte 2">
            <a:extLst>
              <a:ext uri="{FF2B5EF4-FFF2-40B4-BE49-F238E27FC236}">
                <a16:creationId xmlns:a16="http://schemas.microsoft.com/office/drawing/2014/main" id="{245FA969-E527-4A0B-AD4B-0F99D41D45C2}"/>
              </a:ext>
            </a:extLst>
          </p:cNvPr>
          <p:cNvSpPr txBox="1"/>
          <p:nvPr/>
        </p:nvSpPr>
        <p:spPr>
          <a:xfrm>
            <a:off x="576775" y="1111348"/>
            <a:ext cx="10832123" cy="1569660"/>
          </a:xfrm>
          <a:prstGeom prst="rect">
            <a:avLst/>
          </a:prstGeom>
          <a:noFill/>
        </p:spPr>
        <p:txBody>
          <a:bodyPr wrap="square" rtlCol="0">
            <a:spAutoFit/>
          </a:bodyPr>
          <a:lstStyle/>
          <a:p>
            <a:r>
              <a:rPr lang="fr-FR" sz="3200" b="1" dirty="0"/>
              <a:t>LE CENTRE REGIONAL TECHNIQUE </a:t>
            </a:r>
          </a:p>
          <a:p>
            <a:r>
              <a:rPr lang="fr-FR" sz="3200" b="1" dirty="0"/>
              <a:t>Ligue de Football des Pays de la Loire </a:t>
            </a:r>
            <a:endParaRPr lang="fr-FR" sz="3200" dirty="0"/>
          </a:p>
          <a:p>
            <a:r>
              <a:rPr lang="fr-FR" sz="3200" dirty="0"/>
              <a:t>170 Bd des Pas Enchantés - 44230 ST SÉBASTIEN S/ LOIRE  </a:t>
            </a:r>
          </a:p>
        </p:txBody>
      </p:sp>
      <p:sp>
        <p:nvSpPr>
          <p:cNvPr id="5" name="ZoneTexte 4">
            <a:extLst>
              <a:ext uri="{FF2B5EF4-FFF2-40B4-BE49-F238E27FC236}">
                <a16:creationId xmlns:a16="http://schemas.microsoft.com/office/drawing/2014/main" id="{DF9F42B8-9D6C-4374-89FD-2B6CC75BD347}"/>
              </a:ext>
            </a:extLst>
          </p:cNvPr>
          <p:cNvSpPr txBox="1"/>
          <p:nvPr/>
        </p:nvSpPr>
        <p:spPr>
          <a:xfrm>
            <a:off x="6399629" y="2954215"/>
            <a:ext cx="4657577" cy="2031325"/>
          </a:xfrm>
          <a:prstGeom prst="rect">
            <a:avLst/>
          </a:prstGeom>
          <a:noFill/>
        </p:spPr>
        <p:txBody>
          <a:bodyPr wrap="square" rtlCol="0">
            <a:spAutoFit/>
          </a:bodyPr>
          <a:lstStyle/>
          <a:p>
            <a:r>
              <a:rPr lang="fr-FR" dirty="0"/>
              <a:t>Le centre est situé au sud Loire de la ville de Nantes, à proximité des lignes de bus qui permettent de se rendre sur les différents lieux d’activités et en centre-ville. Les arrêts de bus sont situés à 10 min à pied du centre. Le temps de trajet est d’environ 45 min et peut aller jusqu’à une heure selon le lieu d’activité. </a:t>
            </a:r>
          </a:p>
        </p:txBody>
      </p:sp>
    </p:spTree>
    <p:extLst>
      <p:ext uri="{BB962C8B-B14F-4D97-AF65-F5344CB8AC3E}">
        <p14:creationId xmlns:p14="http://schemas.microsoft.com/office/powerpoint/2010/main" val="768708481"/>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AA4704-B20C-418D-9B60-2B32C6A27989}"/>
              </a:ext>
            </a:extLst>
          </p:cNvPr>
          <p:cNvSpPr>
            <a:spLocks noGrp="1"/>
          </p:cNvSpPr>
          <p:nvPr>
            <p:ph type="title"/>
          </p:nvPr>
        </p:nvSpPr>
        <p:spPr>
          <a:xfrm>
            <a:off x="1151463" y="351118"/>
            <a:ext cx="10058400" cy="1371600"/>
          </a:xfrm>
        </p:spPr>
        <p:txBody>
          <a:bodyPr>
            <a:normAutofit/>
          </a:bodyPr>
          <a:lstStyle/>
          <a:p>
            <a:r>
              <a:rPr lang="fr-FR" sz="4000" u="sng" dirty="0"/>
              <a:t>L’hébergement</a:t>
            </a:r>
          </a:p>
        </p:txBody>
      </p:sp>
      <p:pic>
        <p:nvPicPr>
          <p:cNvPr id="4" name="Espace réservé du contenu 3">
            <a:extLst>
              <a:ext uri="{FF2B5EF4-FFF2-40B4-BE49-F238E27FC236}">
                <a16:creationId xmlns:a16="http://schemas.microsoft.com/office/drawing/2014/main" id="{0C0E9E43-BE1C-4341-A3AD-DC9EC7478C99}"/>
              </a:ext>
            </a:extLst>
          </p:cNvPr>
          <p:cNvPicPr>
            <a:picLocks noGrp="1" noChangeAspect="1"/>
          </p:cNvPicPr>
          <p:nvPr>
            <p:ph idx="1"/>
          </p:nvPr>
        </p:nvPicPr>
        <p:blipFill>
          <a:blip r:embed="rId2"/>
          <a:stretch>
            <a:fillRect/>
          </a:stretch>
        </p:blipFill>
        <p:spPr>
          <a:xfrm>
            <a:off x="982137" y="1538977"/>
            <a:ext cx="9553868" cy="4791485"/>
          </a:xfrm>
          <a:prstGeom prst="rect">
            <a:avLst/>
          </a:prstGeom>
        </p:spPr>
      </p:pic>
    </p:spTree>
    <p:extLst>
      <p:ext uri="{BB962C8B-B14F-4D97-AF65-F5344CB8AC3E}">
        <p14:creationId xmlns:p14="http://schemas.microsoft.com/office/powerpoint/2010/main" val="825712147"/>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33B27-7860-4CFB-A8AA-B54F93BAB76B}"/>
              </a:ext>
            </a:extLst>
          </p:cNvPr>
          <p:cNvSpPr>
            <a:spLocks noGrp="1"/>
          </p:cNvSpPr>
          <p:nvPr>
            <p:ph type="title"/>
          </p:nvPr>
        </p:nvSpPr>
        <p:spPr>
          <a:xfrm>
            <a:off x="548641" y="501917"/>
            <a:ext cx="11183814" cy="1636372"/>
          </a:xfrm>
        </p:spPr>
        <p:txBody>
          <a:bodyPr>
            <a:normAutofit fontScale="90000"/>
          </a:bodyPr>
          <a:lstStyle/>
          <a:p>
            <a:r>
              <a:rPr lang="fr-FR" sz="4000" b="1" u="sng" dirty="0"/>
              <a:t>Les repas </a:t>
            </a:r>
            <a:br>
              <a:rPr lang="fr-FR" sz="4000" b="1" u="sng" dirty="0"/>
            </a:br>
            <a:r>
              <a:rPr lang="fr-FR" sz="3200" dirty="0"/>
              <a:t>Petit déjeuner de 7h00 à 8h30 – Diner à 19h</a:t>
            </a:r>
            <a:br>
              <a:rPr lang="fr-FR" sz="3200" dirty="0"/>
            </a:br>
            <a:r>
              <a:rPr lang="fr-FR" sz="3200" dirty="0"/>
              <a:t>Un panier repas et le goûter à emporter sont fournis pour la deuxième et troisième journée (chaque enfant aura son pique-nique le premier jour)</a:t>
            </a:r>
          </a:p>
        </p:txBody>
      </p:sp>
      <p:pic>
        <p:nvPicPr>
          <p:cNvPr id="4" name="Espace réservé du contenu 3">
            <a:extLst>
              <a:ext uri="{FF2B5EF4-FFF2-40B4-BE49-F238E27FC236}">
                <a16:creationId xmlns:a16="http://schemas.microsoft.com/office/drawing/2014/main" id="{EEB5FCDD-68E1-4C89-8745-5E4DB1236773}"/>
              </a:ext>
            </a:extLst>
          </p:cNvPr>
          <p:cNvPicPr>
            <a:picLocks noGrp="1" noChangeAspect="1"/>
          </p:cNvPicPr>
          <p:nvPr>
            <p:ph idx="1"/>
          </p:nvPr>
        </p:nvPicPr>
        <p:blipFill>
          <a:blip r:embed="rId2"/>
          <a:stretch>
            <a:fillRect/>
          </a:stretch>
        </p:blipFill>
        <p:spPr>
          <a:xfrm>
            <a:off x="744584" y="2138289"/>
            <a:ext cx="10258199" cy="4344478"/>
          </a:xfrm>
          <a:prstGeom prst="rect">
            <a:avLst/>
          </a:prstGeom>
        </p:spPr>
      </p:pic>
    </p:spTree>
    <p:extLst>
      <p:ext uri="{BB962C8B-B14F-4D97-AF65-F5344CB8AC3E}">
        <p14:creationId xmlns:p14="http://schemas.microsoft.com/office/powerpoint/2010/main" val="444932516"/>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BD638-FF0C-4FAF-98AE-DDF331A8DC20}"/>
              </a:ext>
            </a:extLst>
          </p:cNvPr>
          <p:cNvSpPr>
            <a:spLocks noGrp="1"/>
          </p:cNvSpPr>
          <p:nvPr>
            <p:ph type="title"/>
          </p:nvPr>
        </p:nvSpPr>
        <p:spPr>
          <a:xfrm>
            <a:off x="1129471" y="347173"/>
            <a:ext cx="10058400" cy="1031461"/>
          </a:xfrm>
        </p:spPr>
        <p:txBody>
          <a:bodyPr>
            <a:normAutofit/>
          </a:bodyPr>
          <a:lstStyle/>
          <a:p>
            <a:r>
              <a:rPr lang="fr-FR" sz="4000" b="1" u="sng" dirty="0"/>
              <a:t>Le temps libre</a:t>
            </a:r>
          </a:p>
        </p:txBody>
      </p:sp>
      <p:pic>
        <p:nvPicPr>
          <p:cNvPr id="4" name="Espace réservé du contenu 3">
            <a:extLst>
              <a:ext uri="{FF2B5EF4-FFF2-40B4-BE49-F238E27FC236}">
                <a16:creationId xmlns:a16="http://schemas.microsoft.com/office/drawing/2014/main" id="{967DCB42-D30B-4F45-AB55-014409DBE37D}"/>
              </a:ext>
            </a:extLst>
          </p:cNvPr>
          <p:cNvPicPr>
            <a:picLocks noGrp="1" noChangeAspect="1"/>
          </p:cNvPicPr>
          <p:nvPr>
            <p:ph idx="1"/>
          </p:nvPr>
        </p:nvPicPr>
        <p:blipFill>
          <a:blip r:embed="rId2"/>
          <a:stretch>
            <a:fillRect/>
          </a:stretch>
        </p:blipFill>
        <p:spPr>
          <a:xfrm>
            <a:off x="1129471" y="1223682"/>
            <a:ext cx="8921363" cy="5181600"/>
          </a:xfrm>
          <a:prstGeom prst="rect">
            <a:avLst/>
          </a:prstGeom>
        </p:spPr>
      </p:pic>
    </p:spTree>
    <p:extLst>
      <p:ext uri="{BB962C8B-B14F-4D97-AF65-F5344CB8AC3E}">
        <p14:creationId xmlns:p14="http://schemas.microsoft.com/office/powerpoint/2010/main" val="677808605"/>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D05F75C7-25D1-4123-A807-027035F1D94D}"/>
              </a:ext>
            </a:extLst>
          </p:cNvPr>
          <p:cNvPicPr>
            <a:picLocks noGrp="1" noChangeAspect="1"/>
          </p:cNvPicPr>
          <p:nvPr>
            <p:ph idx="1"/>
          </p:nvPr>
        </p:nvPicPr>
        <p:blipFill>
          <a:blip r:embed="rId2"/>
          <a:stretch>
            <a:fillRect/>
          </a:stretch>
        </p:blipFill>
        <p:spPr>
          <a:xfrm>
            <a:off x="8773483" y="2110154"/>
            <a:ext cx="3135381" cy="3036020"/>
          </a:xfrm>
          <a:prstGeom prst="rect">
            <a:avLst/>
          </a:prstGeom>
        </p:spPr>
      </p:pic>
      <p:sp>
        <p:nvSpPr>
          <p:cNvPr id="5" name="ZoneTexte 4">
            <a:extLst>
              <a:ext uri="{FF2B5EF4-FFF2-40B4-BE49-F238E27FC236}">
                <a16:creationId xmlns:a16="http://schemas.microsoft.com/office/drawing/2014/main" id="{D4D1CC1E-50E1-47DC-9E18-BD0B04C33165}"/>
              </a:ext>
            </a:extLst>
          </p:cNvPr>
          <p:cNvSpPr txBox="1"/>
          <p:nvPr/>
        </p:nvSpPr>
        <p:spPr>
          <a:xfrm>
            <a:off x="1730326" y="565240"/>
            <a:ext cx="9144000" cy="707886"/>
          </a:xfrm>
          <a:prstGeom prst="rect">
            <a:avLst/>
          </a:prstGeom>
          <a:noFill/>
        </p:spPr>
        <p:txBody>
          <a:bodyPr wrap="square" rtlCol="0">
            <a:spAutoFit/>
          </a:bodyPr>
          <a:lstStyle/>
          <a:p>
            <a:r>
              <a:rPr lang="fr-FR" sz="4000" b="1" u="sng" dirty="0">
                <a:solidFill>
                  <a:srgbClr val="0070C0"/>
                </a:solidFill>
              </a:rPr>
              <a:t>Quelques informations complémentaires</a:t>
            </a:r>
          </a:p>
        </p:txBody>
      </p:sp>
      <p:sp>
        <p:nvSpPr>
          <p:cNvPr id="6" name="ZoneTexte 5">
            <a:extLst>
              <a:ext uri="{FF2B5EF4-FFF2-40B4-BE49-F238E27FC236}">
                <a16:creationId xmlns:a16="http://schemas.microsoft.com/office/drawing/2014/main" id="{1BE8E117-EF54-4A71-B2E0-04C6436A1B26}"/>
              </a:ext>
            </a:extLst>
          </p:cNvPr>
          <p:cNvSpPr txBox="1"/>
          <p:nvPr/>
        </p:nvSpPr>
        <p:spPr>
          <a:xfrm>
            <a:off x="464234" y="1329397"/>
            <a:ext cx="8482818" cy="5201424"/>
          </a:xfrm>
          <a:prstGeom prst="rect">
            <a:avLst/>
          </a:prstGeom>
          <a:noFill/>
        </p:spPr>
        <p:txBody>
          <a:bodyPr wrap="square" rtlCol="0">
            <a:spAutoFit/>
          </a:bodyPr>
          <a:lstStyle/>
          <a:p>
            <a:r>
              <a:rPr lang="fr-FR" sz="3200" b="1" u="sng" dirty="0"/>
              <a:t>Administratif :</a:t>
            </a:r>
          </a:p>
          <a:p>
            <a:r>
              <a:rPr lang="fr-FR" sz="2400" dirty="0"/>
              <a:t>Nous organiserons une réunion plusieurs semaines avant le séjour pour vous donner d’autres informations ainsi que les papiers administratifs à compléter.</a:t>
            </a:r>
          </a:p>
          <a:p>
            <a:r>
              <a:rPr lang="fr-FR" sz="2400" dirty="0"/>
              <a:t>Cependant, nous allons vous demander de remplir une autorisation sur principe dans de brefs délais.</a:t>
            </a:r>
          </a:p>
          <a:p>
            <a:r>
              <a:rPr lang="fr-FR" sz="3200" b="1" u="sng" dirty="0"/>
              <a:t>Trousseau : </a:t>
            </a:r>
          </a:p>
          <a:p>
            <a:r>
              <a:rPr lang="fr-FR" sz="2400" dirty="0"/>
              <a:t>Chaque enfant devra avoir un sac/une valise avec un fiche trousseau, fiche que nous vous communiquerons quelque semaines avant le départ.  Vous devrez cocher ce qu’il a dans sa valise avec votre enfant  Merci de ne pas prévoir de vêtements neufs que votre enfant ne reconnaitrait pas. Tout vêtement devra être marqué. </a:t>
            </a:r>
          </a:p>
          <a:p>
            <a:endParaRPr lang="fr-FR" sz="2800" dirty="0"/>
          </a:p>
        </p:txBody>
      </p:sp>
    </p:spTree>
    <p:extLst>
      <p:ext uri="{BB962C8B-B14F-4D97-AF65-F5344CB8AC3E}">
        <p14:creationId xmlns:p14="http://schemas.microsoft.com/office/powerpoint/2010/main" val="531579658"/>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350CD3-D684-4EBC-A069-01C8066118EC}"/>
              </a:ext>
            </a:extLst>
          </p:cNvPr>
          <p:cNvSpPr>
            <a:spLocks noGrp="1"/>
          </p:cNvSpPr>
          <p:nvPr>
            <p:ph type="title"/>
          </p:nvPr>
        </p:nvSpPr>
        <p:spPr>
          <a:xfrm>
            <a:off x="465597" y="414997"/>
            <a:ext cx="11393468" cy="1737359"/>
          </a:xfrm>
        </p:spPr>
        <p:txBody>
          <a:bodyPr>
            <a:noAutofit/>
          </a:bodyPr>
          <a:lstStyle/>
          <a:p>
            <a:pPr algn="ctr"/>
            <a:r>
              <a:rPr lang="fr-FR" sz="4000" b="1" u="sng" dirty="0">
                <a:solidFill>
                  <a:srgbClr val="0070C0"/>
                </a:solidFill>
              </a:rPr>
              <a:t>Pourquoi partir?</a:t>
            </a:r>
            <a:br>
              <a:rPr lang="fr-FR" sz="4000" dirty="0">
                <a:solidFill>
                  <a:srgbClr val="0070C0"/>
                </a:solidFill>
              </a:rPr>
            </a:br>
            <a:r>
              <a:rPr lang="fr-FR" sz="3200" dirty="0">
                <a:solidFill>
                  <a:srgbClr val="0070C0"/>
                </a:solidFill>
              </a:rPr>
              <a:t>Dans la continuité de notre projet sur l’année de voyage dans le temps : 3 jours de visites et de découvertes, 3 jours de vie tous ensemble …</a:t>
            </a:r>
          </a:p>
        </p:txBody>
      </p:sp>
      <p:sp>
        <p:nvSpPr>
          <p:cNvPr id="3" name="Espace réservé du contenu 2">
            <a:extLst>
              <a:ext uri="{FF2B5EF4-FFF2-40B4-BE49-F238E27FC236}">
                <a16:creationId xmlns:a16="http://schemas.microsoft.com/office/drawing/2014/main" id="{90EE909D-4214-406A-B10A-6DB6B1457048}"/>
              </a:ext>
            </a:extLst>
          </p:cNvPr>
          <p:cNvSpPr>
            <a:spLocks noGrp="1"/>
          </p:cNvSpPr>
          <p:nvPr>
            <p:ph idx="1"/>
          </p:nvPr>
        </p:nvSpPr>
        <p:spPr>
          <a:xfrm>
            <a:off x="465597" y="2349305"/>
            <a:ext cx="11126181" cy="4093698"/>
          </a:xfrm>
        </p:spPr>
        <p:txBody>
          <a:bodyPr>
            <a:normAutofit/>
          </a:bodyPr>
          <a:lstStyle/>
          <a:p>
            <a:r>
              <a:rPr lang="fr-FR" sz="2800" b="1" u="sng" dirty="0"/>
              <a:t>Objectifs au niveau des savoirs : </a:t>
            </a:r>
          </a:p>
          <a:p>
            <a:r>
              <a:rPr lang="fr-FR" sz="2800" dirty="0"/>
              <a:t>Motiver les apprentissages</a:t>
            </a:r>
          </a:p>
          <a:p>
            <a:r>
              <a:rPr lang="fr-FR" sz="2800" dirty="0"/>
              <a:t>Permettre aux élèves d’identifier simplement les grandes périodes de l’Histoire (de l’Antiquité à nos jours) à travers le patrimoine et l’architecture de la ville de Nantes</a:t>
            </a:r>
          </a:p>
          <a:p>
            <a:r>
              <a:rPr lang="fr-FR" sz="2800" dirty="0"/>
              <a:t>Observer, décrire et comprendre comment les hommes vivent et aménagent leurs territoires  à partir de l’exemple de la ville de Nantes</a:t>
            </a:r>
          </a:p>
          <a:p>
            <a:r>
              <a:rPr lang="fr-FR" sz="2800" dirty="0"/>
              <a:t>Se repérer dans l’espace grâce à des plans des différents quartiers </a:t>
            </a:r>
          </a:p>
          <a:p>
            <a:endParaRPr lang="fr-FR" dirty="0"/>
          </a:p>
        </p:txBody>
      </p:sp>
    </p:spTree>
    <p:extLst>
      <p:ext uri="{BB962C8B-B14F-4D97-AF65-F5344CB8AC3E}">
        <p14:creationId xmlns:p14="http://schemas.microsoft.com/office/powerpoint/2010/main" val="1172436200"/>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939B17D-5719-4261-B9A4-965BA974B081}"/>
              </a:ext>
            </a:extLst>
          </p:cNvPr>
          <p:cNvSpPr>
            <a:spLocks noGrp="1"/>
          </p:cNvSpPr>
          <p:nvPr>
            <p:ph idx="1"/>
          </p:nvPr>
        </p:nvSpPr>
        <p:spPr>
          <a:xfrm>
            <a:off x="492369" y="562707"/>
            <a:ext cx="10632831" cy="5795889"/>
          </a:xfrm>
        </p:spPr>
        <p:txBody>
          <a:bodyPr>
            <a:normAutofit/>
          </a:bodyPr>
          <a:lstStyle/>
          <a:p>
            <a:r>
              <a:rPr lang="fr-FR" sz="3200" b="1" u="sng" dirty="0"/>
              <a:t>Régimes alimentaires:</a:t>
            </a:r>
          </a:p>
          <a:p>
            <a:r>
              <a:rPr lang="fr-FR" sz="2800" dirty="0"/>
              <a:t>Les PAI ou régimes alimentaires spécifiques seront respectés à condition qu’ils nous soient communiqués 1 mois minimum avant le séjour.</a:t>
            </a:r>
          </a:p>
          <a:p>
            <a:endParaRPr lang="fr-FR" sz="3200" b="1" u="sng" dirty="0"/>
          </a:p>
          <a:p>
            <a:r>
              <a:rPr lang="fr-FR" sz="3200" b="1" u="sng" dirty="0"/>
              <a:t>Vie quotidienne : </a:t>
            </a:r>
          </a:p>
          <a:p>
            <a:r>
              <a:rPr lang="fr-FR" sz="2800" dirty="0"/>
              <a:t>La toilette se fera dans la chambre ou à proximité. Nous vous conseillons dès maintenant d’aider votre enfant à être autonome pour se laver et s’habiller.</a:t>
            </a:r>
          </a:p>
          <a:p>
            <a:r>
              <a:rPr lang="fr-FR" sz="2800" dirty="0"/>
              <a:t>Pour le nuit, les doudous peuvent faire partie du voyage. Une veilleuse par chambre pourra également être installée.</a:t>
            </a:r>
          </a:p>
          <a:p>
            <a:endParaRPr lang="fr-FR" sz="2800" dirty="0"/>
          </a:p>
          <a:p>
            <a:endParaRPr lang="fr-FR" sz="2800" dirty="0"/>
          </a:p>
          <a:p>
            <a:endParaRPr lang="fr-FR" sz="2800" dirty="0"/>
          </a:p>
        </p:txBody>
      </p:sp>
    </p:spTree>
    <p:extLst>
      <p:ext uri="{BB962C8B-B14F-4D97-AF65-F5344CB8AC3E}">
        <p14:creationId xmlns:p14="http://schemas.microsoft.com/office/powerpoint/2010/main" val="3624625230"/>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0E6B781-12BC-4126-965B-3EE1BE90D988}"/>
              </a:ext>
            </a:extLst>
          </p:cNvPr>
          <p:cNvSpPr>
            <a:spLocks noGrp="1"/>
          </p:cNvSpPr>
          <p:nvPr>
            <p:ph idx="1"/>
          </p:nvPr>
        </p:nvSpPr>
        <p:spPr>
          <a:xfrm>
            <a:off x="1066800" y="422031"/>
            <a:ext cx="10058400" cy="5613009"/>
          </a:xfrm>
        </p:spPr>
        <p:txBody>
          <a:bodyPr/>
          <a:lstStyle/>
          <a:p>
            <a:r>
              <a:rPr lang="fr-FR" sz="3200" b="1" u="sng" dirty="0"/>
              <a:t>Communication : </a:t>
            </a:r>
          </a:p>
          <a:p>
            <a:r>
              <a:rPr lang="fr-FR" sz="2400" dirty="0"/>
              <a:t>Nous vous communiquerons les </a:t>
            </a:r>
            <a:r>
              <a:rPr lang="fr-FR" sz="2400" b="1" dirty="0"/>
              <a:t>coordonnées du centre </a:t>
            </a:r>
            <a:r>
              <a:rPr lang="fr-FR" sz="2400" dirty="0"/>
              <a:t>ainsi qu’un  </a:t>
            </a:r>
            <a:r>
              <a:rPr lang="fr-FR" sz="2400" b="1" dirty="0"/>
              <a:t>numéro de téléphone portable d’urgence si besoin</a:t>
            </a:r>
            <a:r>
              <a:rPr lang="fr-FR" sz="2400" dirty="0"/>
              <a:t>.</a:t>
            </a:r>
          </a:p>
          <a:p>
            <a:endParaRPr lang="fr-FR" sz="2400" dirty="0"/>
          </a:p>
          <a:p>
            <a:r>
              <a:rPr lang="fr-FR" sz="2400" dirty="0"/>
              <a:t>Pour vous donner des nouvelles du séjour, nous avons l’intention d’utiliser un site agréé par l’éducation nationale, sous forme  de journal de bord accompagné de photos. C’est un service gratuit, sécurisé  avec un code d’accès spécifique (ce qui le différencie d’un blog). Nous vous donnerons d’autres explications plus tard.</a:t>
            </a:r>
          </a:p>
          <a:p>
            <a:endParaRPr lang="fr-FR" sz="2800" dirty="0"/>
          </a:p>
          <a:p>
            <a:r>
              <a:rPr lang="fr-FR" sz="2400" dirty="0"/>
              <a:t>Le journal de bord sera affiché à l’école également.</a:t>
            </a:r>
          </a:p>
        </p:txBody>
      </p:sp>
    </p:spTree>
    <p:extLst>
      <p:ext uri="{BB962C8B-B14F-4D97-AF65-F5344CB8AC3E}">
        <p14:creationId xmlns:p14="http://schemas.microsoft.com/office/powerpoint/2010/main" val="3975667939"/>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E6AB24-007A-43C0-9EA2-2D0232310C2D}"/>
              </a:ext>
            </a:extLst>
          </p:cNvPr>
          <p:cNvSpPr>
            <a:spLocks noGrp="1"/>
          </p:cNvSpPr>
          <p:nvPr>
            <p:ph type="title"/>
          </p:nvPr>
        </p:nvSpPr>
        <p:spPr>
          <a:xfrm>
            <a:off x="4230858" y="375308"/>
            <a:ext cx="3730283" cy="693837"/>
          </a:xfrm>
        </p:spPr>
        <p:txBody>
          <a:bodyPr>
            <a:normAutofit/>
          </a:bodyPr>
          <a:lstStyle/>
          <a:p>
            <a:pPr algn="ctr"/>
            <a:r>
              <a:rPr lang="fr-FR" sz="4000" b="1" u="sng" dirty="0">
                <a:solidFill>
                  <a:srgbClr val="0070C0"/>
                </a:solidFill>
              </a:rPr>
              <a:t>Quel coût?</a:t>
            </a:r>
          </a:p>
        </p:txBody>
      </p:sp>
      <p:sp>
        <p:nvSpPr>
          <p:cNvPr id="3" name="Espace réservé du contenu 2">
            <a:extLst>
              <a:ext uri="{FF2B5EF4-FFF2-40B4-BE49-F238E27FC236}">
                <a16:creationId xmlns:a16="http://schemas.microsoft.com/office/drawing/2014/main" id="{4FB69ECF-DD34-41D9-94BC-C00DE2391FF3}"/>
              </a:ext>
            </a:extLst>
          </p:cNvPr>
          <p:cNvSpPr>
            <a:spLocks noGrp="1"/>
          </p:cNvSpPr>
          <p:nvPr>
            <p:ph idx="1"/>
          </p:nvPr>
        </p:nvSpPr>
        <p:spPr>
          <a:xfrm>
            <a:off x="383736" y="946052"/>
            <a:ext cx="10753187" cy="5410031"/>
          </a:xfrm>
        </p:spPr>
        <p:txBody>
          <a:bodyPr>
            <a:normAutofit/>
          </a:bodyPr>
          <a:lstStyle/>
          <a:p>
            <a:endParaRPr lang="fr-FR" sz="2400" dirty="0"/>
          </a:p>
          <a:p>
            <a:r>
              <a:rPr lang="fr-FR" sz="2400" dirty="0"/>
              <a:t>Voici le budget prévisionnel simplifié :</a:t>
            </a:r>
          </a:p>
          <a:p>
            <a:endParaRPr lang="fr-FR" sz="2400" dirty="0"/>
          </a:p>
          <a:p>
            <a:endParaRPr lang="fr-FR" sz="2400" dirty="0"/>
          </a:p>
          <a:p>
            <a:endParaRPr lang="fr-FR" sz="2400" dirty="0"/>
          </a:p>
          <a:p>
            <a:endParaRPr lang="fr-FR" sz="2400" dirty="0"/>
          </a:p>
          <a:p>
            <a:endParaRPr lang="fr-FR" sz="2400" dirty="0"/>
          </a:p>
          <a:p>
            <a:endParaRPr lang="fr-FR" sz="2400" dirty="0"/>
          </a:p>
          <a:p>
            <a:r>
              <a:rPr lang="fr-FR" sz="2400" dirty="0"/>
              <a:t>Le coût total par enfant est de 140 euros.</a:t>
            </a:r>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p:txBody>
      </p:sp>
      <p:graphicFrame>
        <p:nvGraphicFramePr>
          <p:cNvPr id="5" name="Tableau 5">
            <a:extLst>
              <a:ext uri="{FF2B5EF4-FFF2-40B4-BE49-F238E27FC236}">
                <a16:creationId xmlns:a16="http://schemas.microsoft.com/office/drawing/2014/main" id="{7E11A59D-7DE4-4F42-8D25-69B515FE5E87}"/>
              </a:ext>
            </a:extLst>
          </p:cNvPr>
          <p:cNvGraphicFramePr>
            <a:graphicFrameLocks noGrp="1"/>
          </p:cNvGraphicFramePr>
          <p:nvPr>
            <p:extLst>
              <p:ext uri="{D42A27DB-BD31-4B8C-83A1-F6EECF244321}">
                <p14:modId xmlns:p14="http://schemas.microsoft.com/office/powerpoint/2010/main" val="2233487301"/>
              </p:ext>
            </p:extLst>
          </p:nvPr>
        </p:nvGraphicFramePr>
        <p:xfrm>
          <a:off x="577556" y="2054790"/>
          <a:ext cx="10365546" cy="2291837"/>
        </p:xfrm>
        <a:graphic>
          <a:graphicData uri="http://schemas.openxmlformats.org/drawingml/2006/table">
            <a:tbl>
              <a:tblPr firstRow="1" bandRow="1">
                <a:tableStyleId>{5C22544A-7EE6-4342-B048-85BDC9FD1C3A}</a:tableStyleId>
              </a:tblPr>
              <a:tblGrid>
                <a:gridCol w="4741452">
                  <a:extLst>
                    <a:ext uri="{9D8B030D-6E8A-4147-A177-3AD203B41FA5}">
                      <a16:colId xmlns:a16="http://schemas.microsoft.com/office/drawing/2014/main" val="227195"/>
                    </a:ext>
                  </a:extLst>
                </a:gridCol>
                <a:gridCol w="5624094">
                  <a:extLst>
                    <a:ext uri="{9D8B030D-6E8A-4147-A177-3AD203B41FA5}">
                      <a16:colId xmlns:a16="http://schemas.microsoft.com/office/drawing/2014/main" val="2735985852"/>
                    </a:ext>
                  </a:extLst>
                </a:gridCol>
              </a:tblGrid>
              <a:tr h="406668">
                <a:tc>
                  <a:txBody>
                    <a:bodyPr/>
                    <a:lstStyle/>
                    <a:p>
                      <a:pPr algn="ctr"/>
                      <a:r>
                        <a:rPr lang="fr-FR" sz="2200" dirty="0"/>
                        <a:t>Charges </a:t>
                      </a:r>
                    </a:p>
                  </a:txBody>
                  <a:tcPr/>
                </a:tc>
                <a:tc>
                  <a:txBody>
                    <a:bodyPr/>
                    <a:lstStyle/>
                    <a:p>
                      <a:pPr algn="ctr"/>
                      <a:r>
                        <a:rPr lang="fr-FR" sz="2200" dirty="0"/>
                        <a:t>Produits</a:t>
                      </a:r>
                    </a:p>
                  </a:txBody>
                  <a:tcPr/>
                </a:tc>
                <a:extLst>
                  <a:ext uri="{0D108BD9-81ED-4DB2-BD59-A6C34878D82A}">
                    <a16:rowId xmlns:a16="http://schemas.microsoft.com/office/drawing/2014/main" val="1666316958"/>
                  </a:ext>
                </a:extLst>
              </a:tr>
              <a:tr h="1260496">
                <a:tc>
                  <a:txBody>
                    <a:bodyPr/>
                    <a:lstStyle/>
                    <a:p>
                      <a:r>
                        <a:rPr lang="fr-FR" sz="2200" dirty="0"/>
                        <a:t>Hébergement / pension / visites   18 480</a:t>
                      </a:r>
                    </a:p>
                    <a:p>
                      <a:r>
                        <a:rPr lang="fr-FR" sz="2200" dirty="0"/>
                        <a:t>Transport car aller/retour                1 530</a:t>
                      </a:r>
                    </a:p>
                    <a:p>
                      <a:endParaRPr lang="fr-FR" sz="2200" dirty="0"/>
                    </a:p>
                  </a:txBody>
                  <a:tcPr/>
                </a:tc>
                <a:tc>
                  <a:txBody>
                    <a:bodyPr/>
                    <a:lstStyle/>
                    <a:p>
                      <a:r>
                        <a:rPr lang="fr-FR" sz="2200" dirty="0"/>
                        <a:t>Subvention mairie                                        4 000</a:t>
                      </a:r>
                    </a:p>
                    <a:p>
                      <a:r>
                        <a:rPr lang="fr-FR" sz="2200" dirty="0"/>
                        <a:t>Participation APE                                        1 000</a:t>
                      </a:r>
                    </a:p>
                    <a:p>
                      <a:r>
                        <a:rPr lang="fr-FR" sz="2200" dirty="0"/>
                        <a:t>Participation OCCE                                     1 000 </a:t>
                      </a:r>
                    </a:p>
                  </a:txBody>
                  <a:tcPr/>
                </a:tc>
                <a:extLst>
                  <a:ext uri="{0D108BD9-81ED-4DB2-BD59-A6C34878D82A}">
                    <a16:rowId xmlns:a16="http://schemas.microsoft.com/office/drawing/2014/main" val="3996009862"/>
                  </a:ext>
                </a:extLst>
              </a:tr>
              <a:tr h="604621">
                <a:tc>
                  <a:txBody>
                    <a:bodyPr/>
                    <a:lstStyle/>
                    <a:p>
                      <a:r>
                        <a:rPr lang="fr-FR" sz="2200" dirty="0"/>
                        <a:t>Total :                                             20 010 </a:t>
                      </a:r>
                    </a:p>
                  </a:txBody>
                  <a:tcPr/>
                </a:tc>
                <a:tc>
                  <a:txBody>
                    <a:bodyPr/>
                    <a:lstStyle/>
                    <a:p>
                      <a:r>
                        <a:rPr lang="fr-FR" sz="2200" dirty="0"/>
                        <a:t>                                                                     6 000</a:t>
                      </a:r>
                    </a:p>
                  </a:txBody>
                  <a:tcPr/>
                </a:tc>
                <a:extLst>
                  <a:ext uri="{0D108BD9-81ED-4DB2-BD59-A6C34878D82A}">
                    <a16:rowId xmlns:a16="http://schemas.microsoft.com/office/drawing/2014/main" val="651785854"/>
                  </a:ext>
                </a:extLst>
              </a:tr>
            </a:tbl>
          </a:graphicData>
        </a:graphic>
      </p:graphicFrame>
    </p:spTree>
    <p:extLst>
      <p:ext uri="{BB962C8B-B14F-4D97-AF65-F5344CB8AC3E}">
        <p14:creationId xmlns:p14="http://schemas.microsoft.com/office/powerpoint/2010/main" val="459762214"/>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CA58E2C-519C-454E-91DF-119CC6078926}"/>
              </a:ext>
            </a:extLst>
          </p:cNvPr>
          <p:cNvSpPr>
            <a:spLocks noGrp="1"/>
          </p:cNvSpPr>
          <p:nvPr>
            <p:ph idx="1"/>
          </p:nvPr>
        </p:nvSpPr>
        <p:spPr>
          <a:xfrm>
            <a:off x="1066800" y="464234"/>
            <a:ext cx="10058400" cy="5570806"/>
          </a:xfrm>
        </p:spPr>
        <p:txBody>
          <a:bodyPr>
            <a:normAutofit/>
          </a:bodyPr>
          <a:lstStyle/>
          <a:p>
            <a:r>
              <a:rPr lang="fr-FR" sz="2400" dirty="0"/>
              <a:t>Voici l’échéancier :</a:t>
            </a:r>
          </a:p>
          <a:p>
            <a:pPr marL="0" indent="0">
              <a:buNone/>
            </a:pPr>
            <a:endParaRPr lang="fr-FR" dirty="0"/>
          </a:p>
          <a:p>
            <a:pPr marL="0" indent="0" fontAlgn="t">
              <a:buNone/>
            </a:pPr>
            <a:endParaRPr lang="fr-FR" dirty="0"/>
          </a:p>
          <a:p>
            <a:endParaRPr lang="fr-FR" dirty="0"/>
          </a:p>
          <a:p>
            <a:endParaRPr lang="fr-FR" dirty="0"/>
          </a:p>
          <a:p>
            <a:r>
              <a:rPr lang="fr-FR" sz="2400" dirty="0"/>
              <a:t>Le dernier montant de 50 euros pourra être diminué selon les différentes actions qui seront mises en place et l’investissement de chacun. </a:t>
            </a:r>
          </a:p>
          <a:p>
            <a:endParaRPr lang="fr-FR" sz="2400" dirty="0"/>
          </a:p>
          <a:p>
            <a:r>
              <a:rPr lang="fr-FR" sz="2400" dirty="0" err="1"/>
              <a:t>Rm</a:t>
            </a:r>
            <a:r>
              <a:rPr lang="fr-FR" sz="2400" dirty="0"/>
              <a:t>: Pour obtenir des aides financières individuelles, il faut se renseigner en mairie. Le CCAS aide les familles financièrement. </a:t>
            </a:r>
          </a:p>
          <a:p>
            <a:r>
              <a:rPr lang="fr-FR" sz="2400" dirty="0"/>
              <a:t>Certaines Comités d’Entreprise proposent également des aides. </a:t>
            </a:r>
          </a:p>
          <a:p>
            <a:r>
              <a:rPr lang="fr-FR" sz="2400" dirty="0"/>
              <a:t>Pour le règlement, les chèques vacances sont acceptés.</a:t>
            </a:r>
          </a:p>
          <a:p>
            <a:endParaRPr lang="fr-FR" dirty="0"/>
          </a:p>
        </p:txBody>
      </p:sp>
      <p:graphicFrame>
        <p:nvGraphicFramePr>
          <p:cNvPr id="6" name="Tableau 6">
            <a:extLst>
              <a:ext uri="{FF2B5EF4-FFF2-40B4-BE49-F238E27FC236}">
                <a16:creationId xmlns:a16="http://schemas.microsoft.com/office/drawing/2014/main" id="{686EB189-661B-4D4F-84FC-E81A423EF6C5}"/>
              </a:ext>
            </a:extLst>
          </p:cNvPr>
          <p:cNvGraphicFramePr>
            <a:graphicFrameLocks noGrp="1"/>
          </p:cNvGraphicFramePr>
          <p:nvPr>
            <p:extLst>
              <p:ext uri="{D42A27DB-BD31-4B8C-83A1-F6EECF244321}">
                <p14:modId xmlns:p14="http://schemas.microsoft.com/office/powerpoint/2010/main" val="4059173404"/>
              </p:ext>
            </p:extLst>
          </p:nvPr>
        </p:nvGraphicFramePr>
        <p:xfrm>
          <a:off x="1849120" y="1005840"/>
          <a:ext cx="8127999" cy="14020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451662049"/>
                    </a:ext>
                  </a:extLst>
                </a:gridCol>
                <a:gridCol w="2709333">
                  <a:extLst>
                    <a:ext uri="{9D8B030D-6E8A-4147-A177-3AD203B41FA5}">
                      <a16:colId xmlns:a16="http://schemas.microsoft.com/office/drawing/2014/main" val="2158041645"/>
                    </a:ext>
                  </a:extLst>
                </a:gridCol>
                <a:gridCol w="2709333">
                  <a:extLst>
                    <a:ext uri="{9D8B030D-6E8A-4147-A177-3AD203B41FA5}">
                      <a16:colId xmlns:a16="http://schemas.microsoft.com/office/drawing/2014/main" val="573943349"/>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t>10 janvier</a:t>
                      </a:r>
                      <a:endParaRPr lang="fr-FR" sz="2000" dirty="0"/>
                    </a:p>
                    <a:p>
                      <a:pPr algn="ctr"/>
                      <a:endParaRPr lang="fr-FR"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t>6 mars </a:t>
                      </a:r>
                      <a:endParaRPr lang="fr-FR" sz="2000" dirty="0"/>
                    </a:p>
                    <a:p>
                      <a:pPr algn="ctr"/>
                      <a:endParaRPr lang="fr-FR"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t>7 mai </a:t>
                      </a:r>
                      <a:endParaRPr lang="fr-FR" sz="2000" dirty="0"/>
                    </a:p>
                    <a:p>
                      <a:pPr algn="ctr"/>
                      <a:endParaRPr lang="fr-FR" sz="2000" dirty="0"/>
                    </a:p>
                  </a:txBody>
                  <a:tcPr/>
                </a:tc>
                <a:extLst>
                  <a:ext uri="{0D108BD9-81ED-4DB2-BD59-A6C34878D82A}">
                    <a16:rowId xmlns:a16="http://schemas.microsoft.com/office/drawing/2014/main" val="260467233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45 euros</a:t>
                      </a:r>
                    </a:p>
                    <a:p>
                      <a:pPr algn="ctr"/>
                      <a:endParaRPr lang="fr-FR"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45 euros</a:t>
                      </a:r>
                    </a:p>
                    <a:p>
                      <a:pPr algn="ctr"/>
                      <a:endParaRPr lang="fr-FR" sz="2000" dirty="0"/>
                    </a:p>
                  </a:txBody>
                  <a:tcPr/>
                </a:tc>
                <a:tc>
                  <a:txBody>
                    <a:bodyPr/>
                    <a:lstStyle/>
                    <a:p>
                      <a:pPr algn="ctr"/>
                      <a:r>
                        <a:rPr lang="fr-FR" sz="2000" dirty="0"/>
                        <a:t>50 euro max</a:t>
                      </a:r>
                    </a:p>
                  </a:txBody>
                  <a:tcPr/>
                </a:tc>
                <a:extLst>
                  <a:ext uri="{0D108BD9-81ED-4DB2-BD59-A6C34878D82A}">
                    <a16:rowId xmlns:a16="http://schemas.microsoft.com/office/drawing/2014/main" val="3867160499"/>
                  </a:ext>
                </a:extLst>
              </a:tr>
            </a:tbl>
          </a:graphicData>
        </a:graphic>
      </p:graphicFrame>
    </p:spTree>
    <p:extLst>
      <p:ext uri="{BB962C8B-B14F-4D97-AF65-F5344CB8AC3E}">
        <p14:creationId xmlns:p14="http://schemas.microsoft.com/office/powerpoint/2010/main" val="3391228850"/>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1B8687-65DD-40BB-B651-1F852330D28D}"/>
              </a:ext>
            </a:extLst>
          </p:cNvPr>
          <p:cNvSpPr>
            <a:spLocks noGrp="1"/>
          </p:cNvSpPr>
          <p:nvPr>
            <p:ph type="title"/>
          </p:nvPr>
        </p:nvSpPr>
        <p:spPr>
          <a:xfrm>
            <a:off x="4274234" y="487850"/>
            <a:ext cx="4264855" cy="1115868"/>
          </a:xfrm>
        </p:spPr>
        <p:txBody>
          <a:bodyPr>
            <a:normAutofit/>
          </a:bodyPr>
          <a:lstStyle/>
          <a:p>
            <a:r>
              <a:rPr lang="fr-FR" sz="4000" b="1" u="sng" dirty="0">
                <a:solidFill>
                  <a:srgbClr val="0070C0"/>
                </a:solidFill>
              </a:rPr>
              <a:t>Quelles actions ?</a:t>
            </a:r>
          </a:p>
        </p:txBody>
      </p:sp>
      <p:sp>
        <p:nvSpPr>
          <p:cNvPr id="3" name="Espace réservé du contenu 2">
            <a:extLst>
              <a:ext uri="{FF2B5EF4-FFF2-40B4-BE49-F238E27FC236}">
                <a16:creationId xmlns:a16="http://schemas.microsoft.com/office/drawing/2014/main" id="{5733D050-959E-403C-8054-97B43DDEE5F3}"/>
              </a:ext>
            </a:extLst>
          </p:cNvPr>
          <p:cNvSpPr>
            <a:spLocks noGrp="1"/>
          </p:cNvSpPr>
          <p:nvPr>
            <p:ph idx="1"/>
          </p:nvPr>
        </p:nvSpPr>
        <p:spPr>
          <a:xfrm>
            <a:off x="478302" y="1716258"/>
            <a:ext cx="10646898" cy="4318782"/>
          </a:xfrm>
        </p:spPr>
        <p:txBody>
          <a:bodyPr>
            <a:normAutofit/>
          </a:bodyPr>
          <a:lstStyle/>
          <a:p>
            <a:r>
              <a:rPr lang="fr-FR" sz="3200" dirty="0"/>
              <a:t>Les actions habituelles de l’école (marché de Noël, vente de photos, …) devraient permettre à la coopérative de participer à hauteur de 1 000 euros comme prévu. </a:t>
            </a:r>
          </a:p>
          <a:p>
            <a:r>
              <a:rPr lang="fr-FR" sz="3200" dirty="0"/>
              <a:t>Nous avons envisagé également une vente de brioches pour diminuer la dernière somme à payer de 50 euros.</a:t>
            </a:r>
          </a:p>
          <a:p>
            <a:r>
              <a:rPr lang="fr-FR" sz="3200" dirty="0"/>
              <a:t>Et vous, quelles sont vos idées ?</a:t>
            </a:r>
          </a:p>
        </p:txBody>
      </p:sp>
    </p:spTree>
    <p:extLst>
      <p:ext uri="{BB962C8B-B14F-4D97-AF65-F5344CB8AC3E}">
        <p14:creationId xmlns:p14="http://schemas.microsoft.com/office/powerpoint/2010/main" val="3897826454"/>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667785-389B-458C-8206-5A99BFD76E53}"/>
              </a:ext>
            </a:extLst>
          </p:cNvPr>
          <p:cNvSpPr>
            <a:spLocks noGrp="1"/>
          </p:cNvSpPr>
          <p:nvPr>
            <p:ph type="title"/>
          </p:nvPr>
        </p:nvSpPr>
        <p:spPr>
          <a:xfrm>
            <a:off x="534572" y="1026942"/>
            <a:ext cx="11085342" cy="4740812"/>
          </a:xfrm>
        </p:spPr>
        <p:txBody>
          <a:bodyPr>
            <a:noAutofit/>
          </a:bodyPr>
          <a:lstStyle/>
          <a:p>
            <a:pPr lvl="0">
              <a:lnSpc>
                <a:spcPct val="100000"/>
              </a:lnSpc>
            </a:pPr>
            <a:r>
              <a:rPr lang="fr-FR" sz="3200" b="1" u="sng" dirty="0"/>
              <a:t>Au niveau des attitudes et savoir être :</a:t>
            </a:r>
            <a:br>
              <a:rPr lang="fr-FR" sz="3200" dirty="0"/>
            </a:br>
            <a:r>
              <a:rPr lang="fr-FR" sz="3200" dirty="0"/>
              <a:t>- Observer, être attentif, sensible.</a:t>
            </a:r>
            <a:br>
              <a:rPr lang="fr-FR" sz="3200" dirty="0"/>
            </a:br>
            <a:r>
              <a:rPr lang="fr-FR" sz="3200" dirty="0"/>
              <a:t>- Éveiller la curiosité.</a:t>
            </a:r>
            <a:br>
              <a:rPr lang="fr-FR" sz="3200" dirty="0"/>
            </a:br>
            <a:r>
              <a:rPr lang="fr-FR" sz="3200" dirty="0"/>
              <a:t>- S’adapter à une vie nouvelle : la collectivité.</a:t>
            </a:r>
            <a:br>
              <a:rPr lang="fr-FR" sz="3200" dirty="0"/>
            </a:br>
            <a:r>
              <a:rPr lang="fr-FR" sz="3200" dirty="0"/>
              <a:t>- Accepter l’éloignement parental et améliorer les capacités d’autonomie.</a:t>
            </a:r>
            <a:br>
              <a:rPr lang="fr-FR" sz="3200" dirty="0"/>
            </a:br>
            <a:r>
              <a:rPr lang="fr-FR" sz="3200" dirty="0"/>
              <a:t>- Se responsabiliser quant à la mise en œuvre des actions de la vie quotidienne pour soi et pour les autres.</a:t>
            </a:r>
            <a:br>
              <a:rPr lang="fr-FR" sz="3200" dirty="0"/>
            </a:br>
            <a:r>
              <a:rPr lang="fr-FR" sz="3200" dirty="0"/>
              <a:t>- Développer un esprit d’entraide et de partage.</a:t>
            </a:r>
            <a:br>
              <a:rPr lang="fr-FR" sz="3200" dirty="0"/>
            </a:br>
            <a:br>
              <a:rPr lang="fr-FR" sz="3200" dirty="0"/>
            </a:br>
            <a:endParaRPr lang="fr-FR" sz="3200" dirty="0"/>
          </a:p>
        </p:txBody>
      </p:sp>
    </p:spTree>
    <p:extLst>
      <p:ext uri="{BB962C8B-B14F-4D97-AF65-F5344CB8AC3E}">
        <p14:creationId xmlns:p14="http://schemas.microsoft.com/office/powerpoint/2010/main" val="4190800539"/>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11F9E0-909E-4557-967F-D53AA3D53189}"/>
              </a:ext>
            </a:extLst>
          </p:cNvPr>
          <p:cNvSpPr>
            <a:spLocks noGrp="1"/>
          </p:cNvSpPr>
          <p:nvPr>
            <p:ph type="title"/>
          </p:nvPr>
        </p:nvSpPr>
        <p:spPr>
          <a:xfrm>
            <a:off x="1066800" y="1375117"/>
            <a:ext cx="10058400" cy="2053883"/>
          </a:xfrm>
        </p:spPr>
        <p:txBody>
          <a:bodyPr>
            <a:normAutofit/>
          </a:bodyPr>
          <a:lstStyle/>
          <a:p>
            <a:r>
              <a:rPr lang="fr-FR" sz="4000" dirty="0"/>
              <a:t>Du </a:t>
            </a:r>
            <a:r>
              <a:rPr lang="fr-FR" sz="4000" dirty="0">
                <a:solidFill>
                  <a:srgbClr val="0070C0"/>
                </a:solidFill>
              </a:rPr>
              <a:t>lundi 15 au mercredi 17 juin </a:t>
            </a:r>
            <a:r>
              <a:rPr lang="fr-FR" sz="4000" dirty="0"/>
              <a:t>pour </a:t>
            </a:r>
            <a:br>
              <a:rPr lang="fr-FR" sz="4000" dirty="0"/>
            </a:br>
            <a:r>
              <a:rPr lang="fr-FR" sz="4000" dirty="0"/>
              <a:t>la  classe de CE2/CM1 d’Anne-Cécile </a:t>
            </a:r>
            <a:r>
              <a:rPr lang="fr-FR" sz="4000" dirty="0" err="1"/>
              <a:t>Rusquet</a:t>
            </a:r>
            <a:r>
              <a:rPr lang="fr-FR" sz="4000" dirty="0"/>
              <a:t> et la classe de CM1 d’Erwan </a:t>
            </a:r>
            <a:r>
              <a:rPr lang="fr-FR" sz="4000" dirty="0" err="1"/>
              <a:t>Debroise</a:t>
            </a:r>
            <a:endParaRPr lang="fr-FR" sz="4000" dirty="0"/>
          </a:p>
        </p:txBody>
      </p:sp>
      <p:sp>
        <p:nvSpPr>
          <p:cNvPr id="3" name="Espace réservé du contenu 2">
            <a:extLst>
              <a:ext uri="{FF2B5EF4-FFF2-40B4-BE49-F238E27FC236}">
                <a16:creationId xmlns:a16="http://schemas.microsoft.com/office/drawing/2014/main" id="{23C4B9BA-05CC-4639-A0F9-AB606ADC2696}"/>
              </a:ext>
            </a:extLst>
          </p:cNvPr>
          <p:cNvSpPr>
            <a:spLocks noGrp="1"/>
          </p:cNvSpPr>
          <p:nvPr>
            <p:ph idx="1"/>
          </p:nvPr>
        </p:nvSpPr>
        <p:spPr>
          <a:xfrm>
            <a:off x="1066800" y="3875651"/>
            <a:ext cx="10058400" cy="2282483"/>
          </a:xfrm>
        </p:spPr>
        <p:txBody>
          <a:bodyPr>
            <a:noAutofit/>
          </a:bodyPr>
          <a:lstStyle/>
          <a:p>
            <a:r>
              <a:rPr lang="fr-FR" sz="4000" dirty="0"/>
              <a:t>Du </a:t>
            </a:r>
            <a:r>
              <a:rPr lang="fr-FR" sz="4000" dirty="0">
                <a:solidFill>
                  <a:srgbClr val="0070C0"/>
                </a:solidFill>
              </a:rPr>
              <a:t>mercredi 17 au vendredi 19 juin </a:t>
            </a:r>
            <a:r>
              <a:rPr lang="fr-FR" sz="4000" dirty="0"/>
              <a:t>pour </a:t>
            </a:r>
          </a:p>
          <a:p>
            <a:r>
              <a:rPr lang="fr-FR" sz="4000" dirty="0"/>
              <a:t>la classe de CE1 de Sylvie </a:t>
            </a:r>
            <a:r>
              <a:rPr lang="fr-FR" sz="4000" dirty="0" err="1"/>
              <a:t>Guénégo</a:t>
            </a:r>
            <a:r>
              <a:rPr lang="fr-FR" sz="4000" dirty="0"/>
              <a:t> et </a:t>
            </a:r>
          </a:p>
          <a:p>
            <a:r>
              <a:rPr lang="fr-FR" sz="4000" dirty="0"/>
              <a:t>la classe de CE2  de Béatrice Darras</a:t>
            </a:r>
          </a:p>
        </p:txBody>
      </p:sp>
      <p:sp>
        <p:nvSpPr>
          <p:cNvPr id="5" name="ZoneTexte 4">
            <a:extLst>
              <a:ext uri="{FF2B5EF4-FFF2-40B4-BE49-F238E27FC236}">
                <a16:creationId xmlns:a16="http://schemas.microsoft.com/office/drawing/2014/main" id="{6FDE279C-B73C-407C-99E3-D09DE571E54A}"/>
              </a:ext>
            </a:extLst>
          </p:cNvPr>
          <p:cNvSpPr txBox="1"/>
          <p:nvPr/>
        </p:nvSpPr>
        <p:spPr>
          <a:xfrm>
            <a:off x="4881489" y="667231"/>
            <a:ext cx="2926080" cy="707886"/>
          </a:xfrm>
          <a:prstGeom prst="rect">
            <a:avLst/>
          </a:prstGeom>
          <a:noFill/>
        </p:spPr>
        <p:txBody>
          <a:bodyPr wrap="square" rtlCol="0">
            <a:spAutoFit/>
          </a:bodyPr>
          <a:lstStyle/>
          <a:p>
            <a:r>
              <a:rPr lang="fr-FR" sz="4000" b="1" u="sng" dirty="0">
                <a:solidFill>
                  <a:srgbClr val="0070C0"/>
                </a:solidFill>
              </a:rPr>
              <a:t>Quand ?</a:t>
            </a:r>
            <a:endParaRPr lang="fr-FR" sz="4000" dirty="0"/>
          </a:p>
        </p:txBody>
      </p:sp>
    </p:spTree>
    <p:extLst>
      <p:ext uri="{BB962C8B-B14F-4D97-AF65-F5344CB8AC3E}">
        <p14:creationId xmlns:p14="http://schemas.microsoft.com/office/powerpoint/2010/main" val="1455458687"/>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B102A8F-4A88-447B-BC45-35BDC23204BF}"/>
              </a:ext>
            </a:extLst>
          </p:cNvPr>
          <p:cNvSpPr>
            <a:spLocks noGrp="1"/>
          </p:cNvSpPr>
          <p:nvPr>
            <p:ph idx="1"/>
          </p:nvPr>
        </p:nvSpPr>
        <p:spPr>
          <a:xfrm>
            <a:off x="604911" y="1828800"/>
            <a:ext cx="10520289" cy="4206240"/>
          </a:xfrm>
        </p:spPr>
        <p:txBody>
          <a:bodyPr>
            <a:normAutofit/>
          </a:bodyPr>
          <a:lstStyle/>
          <a:p>
            <a:r>
              <a:rPr lang="fr-FR" sz="3200" dirty="0"/>
              <a:t>L’enseignant a la responsabilité permanente et totale de l’enfant.</a:t>
            </a:r>
          </a:p>
          <a:p>
            <a:r>
              <a:rPr lang="fr-FR" sz="3200" dirty="0"/>
              <a:t>Les élèves seront encadrés également pendant les sorties par 1 animateur de la ligue </a:t>
            </a:r>
            <a:r>
              <a:rPr lang="fr-FR" sz="3200"/>
              <a:t>de l’enseignement </a:t>
            </a:r>
            <a:r>
              <a:rPr lang="fr-FR" sz="3200" dirty="0"/>
              <a:t>du centre, animateur habitué à encadrer  les séjours avec cet organisme</a:t>
            </a:r>
          </a:p>
          <a:p>
            <a:r>
              <a:rPr lang="fr-FR" sz="3200" dirty="0"/>
              <a:t> Il est également prévu 2 adultes accompagnateurs par classe : si vous souhaitez remplir ce rôle d’accompagnateur, merci de le signaler.</a:t>
            </a:r>
          </a:p>
          <a:p>
            <a:pPr marL="0" indent="0">
              <a:buNone/>
            </a:pPr>
            <a:endParaRPr lang="fr-FR" dirty="0"/>
          </a:p>
        </p:txBody>
      </p:sp>
      <p:sp>
        <p:nvSpPr>
          <p:cNvPr id="4" name="Titre 3">
            <a:extLst>
              <a:ext uri="{FF2B5EF4-FFF2-40B4-BE49-F238E27FC236}">
                <a16:creationId xmlns:a16="http://schemas.microsoft.com/office/drawing/2014/main" id="{B7B44A21-C412-4A63-846D-F201300145E8}"/>
              </a:ext>
            </a:extLst>
          </p:cNvPr>
          <p:cNvSpPr txBox="1">
            <a:spLocks noGrp="1"/>
          </p:cNvSpPr>
          <p:nvPr>
            <p:ph type="title"/>
          </p:nvPr>
        </p:nvSpPr>
        <p:spPr>
          <a:xfrm>
            <a:off x="1066800" y="1002847"/>
            <a:ext cx="10058400" cy="651781"/>
          </a:xfrm>
          <a:prstGeom prst="rect">
            <a:avLst/>
          </a:prstGeom>
          <a:noFill/>
        </p:spPr>
        <p:txBody>
          <a:bodyPr wrap="square" rtlCol="0">
            <a:spAutoFit/>
          </a:bodyPr>
          <a:lstStyle/>
          <a:p>
            <a:pPr algn="ctr"/>
            <a:r>
              <a:rPr lang="fr-FR" sz="4000" b="1" u="sng" dirty="0">
                <a:solidFill>
                  <a:srgbClr val="0070C0"/>
                </a:solidFill>
              </a:rPr>
              <a:t>Quel encadrement ?</a:t>
            </a:r>
            <a:endParaRPr lang="fr-FR" sz="4000" dirty="0"/>
          </a:p>
        </p:txBody>
      </p:sp>
    </p:spTree>
    <p:extLst>
      <p:ext uri="{BB962C8B-B14F-4D97-AF65-F5344CB8AC3E}">
        <p14:creationId xmlns:p14="http://schemas.microsoft.com/office/powerpoint/2010/main" val="4189949032"/>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734E8DD-294E-499B-824A-DDD174065567}"/>
              </a:ext>
            </a:extLst>
          </p:cNvPr>
          <p:cNvSpPr>
            <a:spLocks noGrp="1"/>
          </p:cNvSpPr>
          <p:nvPr>
            <p:ph idx="1"/>
          </p:nvPr>
        </p:nvSpPr>
        <p:spPr>
          <a:xfrm>
            <a:off x="4631787" y="1434905"/>
            <a:ext cx="7196795" cy="4843953"/>
          </a:xfrm>
        </p:spPr>
        <p:txBody>
          <a:bodyPr>
            <a:normAutofit fontScale="92500"/>
          </a:bodyPr>
          <a:lstStyle/>
          <a:p>
            <a:r>
              <a:rPr lang="fr-FR" sz="2400" dirty="0"/>
              <a:t>Le trajet L’Hermitage jusqu’au centre, d’une durée d’1h30 environ, se fera en car.  </a:t>
            </a:r>
          </a:p>
          <a:p>
            <a:r>
              <a:rPr lang="fr-FR" sz="2400" dirty="0"/>
              <a:t>Le rendez-vous sera vers 8h30 à l’école et le retour vers 19H. </a:t>
            </a:r>
          </a:p>
          <a:p>
            <a:endParaRPr lang="fr-FR" sz="1500" dirty="0"/>
          </a:p>
          <a:p>
            <a:r>
              <a:rPr lang="fr-FR" sz="2400" dirty="0"/>
              <a:t>Afin de limiter les dépenses concernant le transport : le mercredi 17 juin, le car transportera les classes de CE1 et CE2 le matin, il restera sur place la journée pour transporter les groupes sur les lieux de visite. En fin de journée, il transportera au retour les classes de CE2/CM1 et CM1.</a:t>
            </a:r>
          </a:p>
          <a:p>
            <a:endParaRPr lang="fr-FR" sz="1500" dirty="0"/>
          </a:p>
          <a:p>
            <a:r>
              <a:rPr lang="fr-FR" sz="2400" dirty="0"/>
              <a:t>Pour les autres trajets sur place, les transports se feront en transport en commun (bus, tramway, </a:t>
            </a:r>
            <a:r>
              <a:rPr lang="fr-FR" sz="2400" dirty="0" err="1"/>
              <a:t>busway</a:t>
            </a:r>
            <a:r>
              <a:rPr lang="fr-FR" sz="2400" dirty="0"/>
              <a:t>, </a:t>
            </a:r>
            <a:r>
              <a:rPr lang="fr-FR" sz="2400" dirty="0" err="1"/>
              <a:t>navibus</a:t>
            </a:r>
            <a:r>
              <a:rPr lang="fr-FR" sz="2400" dirty="0"/>
              <a:t>).</a:t>
            </a:r>
          </a:p>
        </p:txBody>
      </p:sp>
      <p:sp>
        <p:nvSpPr>
          <p:cNvPr id="4" name="Titre 3">
            <a:extLst>
              <a:ext uri="{FF2B5EF4-FFF2-40B4-BE49-F238E27FC236}">
                <a16:creationId xmlns:a16="http://schemas.microsoft.com/office/drawing/2014/main" id="{AC3B0FB0-3EC5-461E-9BCF-A8E6CFED4677}"/>
              </a:ext>
            </a:extLst>
          </p:cNvPr>
          <p:cNvSpPr txBox="1">
            <a:spLocks noGrp="1"/>
          </p:cNvSpPr>
          <p:nvPr>
            <p:ph type="title"/>
          </p:nvPr>
        </p:nvSpPr>
        <p:spPr>
          <a:xfrm>
            <a:off x="4631787" y="579142"/>
            <a:ext cx="2928425" cy="651781"/>
          </a:xfrm>
          <a:prstGeom prst="rect">
            <a:avLst/>
          </a:prstGeom>
          <a:noFill/>
        </p:spPr>
        <p:txBody>
          <a:bodyPr wrap="square" rtlCol="0">
            <a:spAutoFit/>
          </a:bodyPr>
          <a:lstStyle/>
          <a:p>
            <a:r>
              <a:rPr lang="fr-FR" sz="4000" b="1" u="sng" dirty="0">
                <a:solidFill>
                  <a:srgbClr val="0070C0"/>
                </a:solidFill>
              </a:rPr>
              <a:t>Comment ?</a:t>
            </a:r>
            <a:endParaRPr lang="fr-FR" sz="4000" dirty="0"/>
          </a:p>
        </p:txBody>
      </p:sp>
      <p:pic>
        <p:nvPicPr>
          <p:cNvPr id="6" name="Espace réservé du contenu 5">
            <a:extLst>
              <a:ext uri="{FF2B5EF4-FFF2-40B4-BE49-F238E27FC236}">
                <a16:creationId xmlns:a16="http://schemas.microsoft.com/office/drawing/2014/main" id="{17110F82-376F-4C80-9C2B-731E0F80F2F1}"/>
              </a:ext>
            </a:extLst>
          </p:cNvPr>
          <p:cNvPicPr>
            <a:picLocks noChangeAspect="1"/>
          </p:cNvPicPr>
          <p:nvPr/>
        </p:nvPicPr>
        <p:blipFill>
          <a:blip r:embed="rId2"/>
          <a:stretch>
            <a:fillRect/>
          </a:stretch>
        </p:blipFill>
        <p:spPr>
          <a:xfrm>
            <a:off x="490547" y="1871595"/>
            <a:ext cx="4141240" cy="3114809"/>
          </a:xfrm>
          <a:prstGeom prst="rect">
            <a:avLst/>
          </a:prstGeom>
        </p:spPr>
      </p:pic>
    </p:spTree>
    <p:extLst>
      <p:ext uri="{BB962C8B-B14F-4D97-AF65-F5344CB8AC3E}">
        <p14:creationId xmlns:p14="http://schemas.microsoft.com/office/powerpoint/2010/main" val="815093800"/>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91E0DB-CBCA-49E1-870A-06D8E0F66F3E}"/>
              </a:ext>
            </a:extLst>
          </p:cNvPr>
          <p:cNvSpPr>
            <a:spLocks noGrp="1"/>
          </p:cNvSpPr>
          <p:nvPr>
            <p:ph type="title"/>
          </p:nvPr>
        </p:nvSpPr>
        <p:spPr/>
        <p:txBody>
          <a:bodyPr>
            <a:normAutofit fontScale="90000"/>
          </a:bodyPr>
          <a:lstStyle/>
          <a:p>
            <a:pPr algn="ctr"/>
            <a:r>
              <a:rPr lang="fr-FR" sz="4400" b="1" u="sng" dirty="0">
                <a:solidFill>
                  <a:srgbClr val="0070C0"/>
                </a:solidFill>
              </a:rPr>
              <a:t>Que visiterons-nous ?</a:t>
            </a:r>
            <a:br>
              <a:rPr lang="fr-FR" sz="4400" b="1" u="sng" dirty="0">
                <a:solidFill>
                  <a:srgbClr val="0070C0"/>
                </a:solidFill>
              </a:rPr>
            </a:br>
            <a:r>
              <a:rPr lang="fr-FR" sz="2800" dirty="0">
                <a:solidFill>
                  <a:schemeClr val="tx1"/>
                </a:solidFill>
              </a:rPr>
              <a:t>Le programme des 3 jours est en cours d’élaboration. Voici les visites que nous avons pour l’instant envisagées.</a:t>
            </a:r>
            <a:br>
              <a:rPr lang="fr-FR" dirty="0"/>
            </a:br>
            <a:endParaRPr lang="fr-FR" sz="3200" dirty="0"/>
          </a:p>
        </p:txBody>
      </p:sp>
      <p:pic>
        <p:nvPicPr>
          <p:cNvPr id="1030" name="Picture 6" descr="Résultat de recherche d'images pour &quot;nantes chateau des ducs&quot;">
            <a:extLst>
              <a:ext uri="{FF2B5EF4-FFF2-40B4-BE49-F238E27FC236}">
                <a16:creationId xmlns:a16="http://schemas.microsoft.com/office/drawing/2014/main" id="{F4CA0CC0-38EE-42FC-AE75-D111E36EC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035" y="2196760"/>
            <a:ext cx="5611980" cy="325304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CDFD1771-2F58-43F2-9BFB-482287C51497}"/>
              </a:ext>
            </a:extLst>
          </p:cNvPr>
          <p:cNvSpPr>
            <a:spLocks noGrp="1"/>
          </p:cNvSpPr>
          <p:nvPr>
            <p:ph idx="1"/>
          </p:nvPr>
        </p:nvSpPr>
        <p:spPr>
          <a:xfrm>
            <a:off x="6500589" y="2198960"/>
            <a:ext cx="4996376" cy="3613197"/>
          </a:xfrm>
        </p:spPr>
        <p:txBody>
          <a:bodyPr>
            <a:normAutofit/>
          </a:bodyPr>
          <a:lstStyle/>
          <a:p>
            <a:r>
              <a:rPr lang="fr-FR" sz="3200" b="1" u="sng" dirty="0"/>
              <a:t>Château des ducs de Bretagne</a:t>
            </a:r>
          </a:p>
          <a:p>
            <a:r>
              <a:rPr lang="fr-FR" sz="3200" dirty="0"/>
              <a:t>Visite guidée autour de l’histoire de Nantes dans ce château fort urbain</a:t>
            </a:r>
          </a:p>
        </p:txBody>
      </p:sp>
    </p:spTree>
    <p:extLst>
      <p:ext uri="{BB962C8B-B14F-4D97-AF65-F5344CB8AC3E}">
        <p14:creationId xmlns:p14="http://schemas.microsoft.com/office/powerpoint/2010/main" val="3498298881"/>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67C695-8FF5-4FEE-83E4-50FF22BA9425}"/>
              </a:ext>
            </a:extLst>
          </p:cNvPr>
          <p:cNvSpPr>
            <a:spLocks noGrp="1"/>
          </p:cNvSpPr>
          <p:nvPr>
            <p:ph type="title"/>
          </p:nvPr>
        </p:nvSpPr>
        <p:spPr>
          <a:xfrm>
            <a:off x="646111" y="452718"/>
            <a:ext cx="4948573" cy="1400530"/>
          </a:xfrm>
        </p:spPr>
        <p:txBody>
          <a:bodyPr>
            <a:normAutofit/>
          </a:bodyPr>
          <a:lstStyle/>
          <a:p>
            <a:r>
              <a:rPr lang="fr-FR" dirty="0"/>
              <a:t>Quartier Bouffay</a:t>
            </a:r>
          </a:p>
        </p:txBody>
      </p:sp>
      <p:pic>
        <p:nvPicPr>
          <p:cNvPr id="2050" name="Picture 2" descr="Résultat de recherche d'images pour &quot;nantes quartier bouffay&quot;">
            <a:extLst>
              <a:ext uri="{FF2B5EF4-FFF2-40B4-BE49-F238E27FC236}">
                <a16:creationId xmlns:a16="http://schemas.microsoft.com/office/drawing/2014/main" id="{64EB10C0-42C6-40BF-BA7E-946A503D1F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6111" y="1643564"/>
            <a:ext cx="4195762" cy="419576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D29327E-75DB-464E-914F-4989FE3DD0BE}"/>
              </a:ext>
            </a:extLst>
          </p:cNvPr>
          <p:cNvSpPr txBox="1"/>
          <p:nvPr/>
        </p:nvSpPr>
        <p:spPr>
          <a:xfrm>
            <a:off x="5987716" y="452718"/>
            <a:ext cx="5153526" cy="523220"/>
          </a:xfrm>
          <a:prstGeom prst="rect">
            <a:avLst/>
          </a:prstGeom>
          <a:noFill/>
        </p:spPr>
        <p:txBody>
          <a:bodyPr wrap="square" rtlCol="0">
            <a:spAutoFit/>
          </a:bodyPr>
          <a:lstStyle/>
          <a:p>
            <a:r>
              <a:rPr lang="fr-FR" sz="2800" dirty="0"/>
              <a:t>Cathédrale</a:t>
            </a:r>
          </a:p>
        </p:txBody>
      </p:sp>
      <p:pic>
        <p:nvPicPr>
          <p:cNvPr id="2054" name="Picture 6" descr="Résultat de recherche d'images pour &quot;nantes cathédrale&quot;">
            <a:extLst>
              <a:ext uri="{FF2B5EF4-FFF2-40B4-BE49-F238E27FC236}">
                <a16:creationId xmlns:a16="http://schemas.microsoft.com/office/drawing/2014/main" id="{9CCA1D5B-AD7C-426E-A25A-118ED776D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905" y="1222159"/>
            <a:ext cx="4091975" cy="230662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347E2938-821B-44D9-AC05-4F1DA75CD280}"/>
              </a:ext>
            </a:extLst>
          </p:cNvPr>
          <p:cNvSpPr txBox="1"/>
          <p:nvPr/>
        </p:nvSpPr>
        <p:spPr>
          <a:xfrm>
            <a:off x="4841873" y="4023444"/>
            <a:ext cx="6704016" cy="2062103"/>
          </a:xfrm>
          <a:prstGeom prst="rect">
            <a:avLst/>
          </a:prstGeom>
          <a:noFill/>
        </p:spPr>
        <p:txBody>
          <a:bodyPr wrap="square" rtlCol="0">
            <a:spAutoFit/>
          </a:bodyPr>
          <a:lstStyle/>
          <a:p>
            <a:r>
              <a:rPr lang="fr-FR" sz="3200" b="1" u="sng" dirty="0"/>
              <a:t>Nantes au Moyen-Age</a:t>
            </a:r>
          </a:p>
          <a:p>
            <a:r>
              <a:rPr lang="fr-FR" sz="3200" dirty="0"/>
              <a:t>Découverte ludique du quartier Bouffay, lors d’un jeu de piste, quartier avec des maisons à colombages et la cathédrale</a:t>
            </a:r>
          </a:p>
        </p:txBody>
      </p:sp>
    </p:spTree>
    <p:extLst>
      <p:ext uri="{BB962C8B-B14F-4D97-AF65-F5344CB8AC3E}">
        <p14:creationId xmlns:p14="http://schemas.microsoft.com/office/powerpoint/2010/main" val="4235269142"/>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0A3B4-6380-4EFD-BB2B-4FEDC90B3CE4}"/>
              </a:ext>
            </a:extLst>
          </p:cNvPr>
          <p:cNvSpPr>
            <a:spLocks noGrp="1"/>
          </p:cNvSpPr>
          <p:nvPr>
            <p:ph type="title"/>
          </p:nvPr>
        </p:nvSpPr>
        <p:spPr>
          <a:xfrm>
            <a:off x="564193" y="570659"/>
            <a:ext cx="4106282" cy="1356615"/>
          </a:xfrm>
        </p:spPr>
        <p:txBody>
          <a:bodyPr>
            <a:normAutofit/>
          </a:bodyPr>
          <a:lstStyle/>
          <a:p>
            <a:r>
              <a:rPr lang="fr-FR" sz="4000" b="1" u="sng" dirty="0"/>
              <a:t>L’Antiquité- </a:t>
            </a:r>
            <a:br>
              <a:rPr lang="fr-FR" sz="4000" b="1" u="sng" dirty="0"/>
            </a:br>
            <a:r>
              <a:rPr lang="fr-FR" sz="4000" b="1" u="sng" dirty="0"/>
              <a:t>Le Chronographe</a:t>
            </a:r>
          </a:p>
        </p:txBody>
      </p:sp>
      <p:pic>
        <p:nvPicPr>
          <p:cNvPr id="4098" name="Picture 2" descr="Résultat de recherche d'images pour &quot;nantes chronographe atelier&quot;">
            <a:extLst>
              <a:ext uri="{FF2B5EF4-FFF2-40B4-BE49-F238E27FC236}">
                <a16:creationId xmlns:a16="http://schemas.microsoft.com/office/drawing/2014/main" id="{CFE58B96-22F5-41F7-AE3A-8E9AD79BA0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97082" y="403666"/>
            <a:ext cx="3452653" cy="22975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ésultat de recherche d'images pour &quot;nantes chronographe atelier&quot;">
            <a:extLst>
              <a:ext uri="{FF2B5EF4-FFF2-40B4-BE49-F238E27FC236}">
                <a16:creationId xmlns:a16="http://schemas.microsoft.com/office/drawing/2014/main" id="{2D5AA3A1-834B-43FA-A91C-7BE9069A5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517" y="1270924"/>
            <a:ext cx="3623291" cy="20290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ésultat de recherche d'images pour &quot;nantes chronographe atelier&quot;">
            <a:extLst>
              <a:ext uri="{FF2B5EF4-FFF2-40B4-BE49-F238E27FC236}">
                <a16:creationId xmlns:a16="http://schemas.microsoft.com/office/drawing/2014/main" id="{3559476C-9A6E-49BF-8751-3850BD077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230" y="3730217"/>
            <a:ext cx="4063553" cy="227559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A6EB852E-1B75-4DDA-A321-06F97DA49A9C}"/>
              </a:ext>
            </a:extLst>
          </p:cNvPr>
          <p:cNvSpPr txBox="1"/>
          <p:nvPr/>
        </p:nvSpPr>
        <p:spPr>
          <a:xfrm>
            <a:off x="564192" y="2914790"/>
            <a:ext cx="6919820" cy="3046988"/>
          </a:xfrm>
          <a:prstGeom prst="rect">
            <a:avLst/>
          </a:prstGeom>
          <a:noFill/>
        </p:spPr>
        <p:txBody>
          <a:bodyPr wrap="square" rtlCol="0">
            <a:spAutoFit/>
          </a:bodyPr>
          <a:lstStyle/>
          <a:p>
            <a:r>
              <a:rPr lang="fr-FR" sz="3200" dirty="0"/>
              <a:t>Découverte d’une ville antique : visite du site archéologique de St </a:t>
            </a:r>
            <a:r>
              <a:rPr lang="fr-FR" sz="3200" dirty="0" err="1"/>
              <a:t>Lupien</a:t>
            </a:r>
            <a:r>
              <a:rPr lang="fr-FR" sz="3200" dirty="0"/>
              <a:t> (port antique et chapelle médiévale reposant sur des vestiges gallo-romains) et du chantier de fouille. Manipulation du mobilier archéologique (céramique, os, métaux, …)</a:t>
            </a:r>
          </a:p>
        </p:txBody>
      </p:sp>
    </p:spTree>
    <p:extLst>
      <p:ext uri="{BB962C8B-B14F-4D97-AF65-F5344CB8AC3E}">
        <p14:creationId xmlns:p14="http://schemas.microsoft.com/office/powerpoint/2010/main" val="3063179542"/>
      </p:ext>
    </p:extLst>
  </p:cSld>
  <p:clrMapOvr>
    <a:masterClrMapping/>
  </p:clrMapOvr>
  <p:transition spd="slow">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308</TotalTime>
  <Words>1342</Words>
  <Application>Microsoft Office PowerPoint</Application>
  <PresentationFormat>Grand écran</PresentationFormat>
  <Paragraphs>121</Paragraphs>
  <Slides>24</Slides>
  <Notes>3</Notes>
  <HiddenSlides>0</HiddenSlides>
  <MMClips>1</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24</vt:i4>
      </vt:variant>
    </vt:vector>
  </HeadingPairs>
  <TitlesOfParts>
    <vt:vector size="27" baseType="lpstr">
      <vt:lpstr>Calibri</vt:lpstr>
      <vt:lpstr>Garamond</vt:lpstr>
      <vt:lpstr>Savon</vt:lpstr>
      <vt:lpstr>  Classe découverte  à Nantes 4 classes  de l’école Allanic L’Hermitage  Séjour de 3 jours / 2 nuits en Juin 2020  </vt:lpstr>
      <vt:lpstr>Pourquoi partir? Dans la continuité de notre projet sur l’année de voyage dans le temps : 3 jours de visites et de découvertes, 3 jours de vie tous ensemble …</vt:lpstr>
      <vt:lpstr>Au niveau des attitudes et savoir être : - Observer, être attentif, sensible. - Éveiller la curiosité. - S’adapter à une vie nouvelle : la collectivité. - Accepter l’éloignement parental et améliorer les capacités d’autonomie. - Se responsabiliser quant à la mise en œuvre des actions de la vie quotidienne pour soi et pour les autres. - Développer un esprit d’entraide et de partage.  </vt:lpstr>
      <vt:lpstr>Du lundi 15 au mercredi 17 juin pour  la  classe de CE2/CM1 d’Anne-Cécile Rusquet et la classe de CM1 d’Erwan Debroise</vt:lpstr>
      <vt:lpstr>Quel encadrement ?</vt:lpstr>
      <vt:lpstr>Comment ?</vt:lpstr>
      <vt:lpstr>Que visiterons-nous ? Le programme des 3 jours est en cours d’élaboration. Voici les visites que nous avons pour l’instant envisagées. </vt:lpstr>
      <vt:lpstr>Quartier Bouffay</vt:lpstr>
      <vt:lpstr>L’Antiquité-  Le Chronographe</vt:lpstr>
      <vt:lpstr>Les Temps Modernes Musée de l’imprimerie</vt:lpstr>
      <vt:lpstr>Epoque contemporaines A la rencontre de l’Art</vt:lpstr>
      <vt:lpstr>Trentemoult, le long de la Loire</vt:lpstr>
      <vt:lpstr>Musée Jules Verne</vt:lpstr>
      <vt:lpstr>Machines de l’île </vt:lpstr>
      <vt:lpstr>Où dormirons nous? </vt:lpstr>
      <vt:lpstr>L’hébergement</vt:lpstr>
      <vt:lpstr>Les repas  Petit déjeuner de 7h00 à 8h30 – Diner à 19h Un panier repas et le goûter à emporter sont fournis pour la deuxième et troisième journée (chaque enfant aura son pique-nique le premier jour)</vt:lpstr>
      <vt:lpstr>Le temps libre</vt:lpstr>
      <vt:lpstr>Présentation PowerPoint</vt:lpstr>
      <vt:lpstr>Présentation PowerPoint</vt:lpstr>
      <vt:lpstr>Présentation PowerPoint</vt:lpstr>
      <vt:lpstr>Quel coût?</vt:lpstr>
      <vt:lpstr>Présentation PowerPoint</vt:lpstr>
      <vt:lpstr>Quelles actions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 découverte  à Nantes Classes de CE1, CE2, CE2/CM1 de L’Hermitage</dc:title>
  <dc:creator>Anne-Cécile</dc:creator>
  <cp:lastModifiedBy>Béatrice</cp:lastModifiedBy>
  <cp:revision>36</cp:revision>
  <dcterms:created xsi:type="dcterms:W3CDTF">2019-11-22T19:19:58Z</dcterms:created>
  <dcterms:modified xsi:type="dcterms:W3CDTF">2019-12-16T20:07:37Z</dcterms:modified>
</cp:coreProperties>
</file>